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84" r:id="rId2"/>
    <p:sldId id="256" r:id="rId3"/>
    <p:sldId id="281" r:id="rId4"/>
    <p:sldId id="280" r:id="rId5"/>
    <p:sldId id="263" r:id="rId6"/>
    <p:sldId id="257" r:id="rId7"/>
    <p:sldId id="269" r:id="rId8"/>
    <p:sldId id="260" r:id="rId9"/>
    <p:sldId id="261" r:id="rId10"/>
    <p:sldId id="272" r:id="rId11"/>
    <p:sldId id="273" r:id="rId12"/>
    <p:sldId id="274" r:id="rId13"/>
    <p:sldId id="265" r:id="rId14"/>
    <p:sldId id="258" r:id="rId15"/>
    <p:sldId id="266" r:id="rId16"/>
    <p:sldId id="259" r:id="rId17"/>
    <p:sldId id="262" r:id="rId18"/>
    <p:sldId id="264" r:id="rId19"/>
    <p:sldId id="268" r:id="rId20"/>
    <p:sldId id="270" r:id="rId21"/>
    <p:sldId id="271" r:id="rId22"/>
    <p:sldId id="28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Montserrat" panose="020B0604020202020204" charset="0"/>
      <p:regular r:id="rId33"/>
      <p:bold r:id="rId34"/>
      <p:italic r:id="rId35"/>
      <p:boldItalic r:id="rId36"/>
    </p:embeddedFont>
    <p:embeddedFont>
      <p:font typeface="Source Code Pro" panose="020B0604020202020204" charset="0"/>
      <p:regular r:id="rId37"/>
      <p:bold r:id="rId38"/>
      <p:italic r:id="rId39"/>
      <p:boldItalic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9F650-E1D3-432D-80FD-D8F09C15E14C}">
  <a:tblStyle styleId="{C539F650-E1D3-432D-80FD-D8F09C15E14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6030D8-FB6F-479D-9072-007B0289B7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1" autoAdjust="0"/>
    <p:restoredTop sz="61534" autoAdjust="0"/>
  </p:normalViewPr>
  <p:slideViewPr>
    <p:cSldViewPr snapToGrid="0">
      <p:cViewPr varScale="1">
        <p:scale>
          <a:sx n="104" d="100"/>
          <a:sy n="104" d="100"/>
        </p:scale>
        <p:origin x="222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nvs-vocab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Darwin Core Archive (</a:t>
            </a:r>
            <a:r>
              <a:rPr lang="en-CA" dirty="0" err="1"/>
              <a:t>DwC</a:t>
            </a:r>
            <a:r>
              <a:rPr lang="en-CA" dirty="0"/>
              <a:t>-A) is the standard for packaging and publishing biodiversity data using Darwin Core terms. It is the preferred format for publishing data in both OBIS and GBIF. A Darwin Core Archive contains a number of text files, including data tables formatted as CSV.</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conceptual data model of the Darwin Core Archive is a star schema with a single core table, for example containing occurrence records or event records, at the center of the star. Extension tables can optionally be associated with the core table. It is not possible to link extension tables to other extension tables. There is a one-to-many relationship between the core and extension records, so each core record can have zero or more extension records linked to it, and each extension record must be linked to exactly one core record. Definitions for the core and extension tables can be found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Besides data tables, a Darwin Core Archive also contains two XML files: one file which describes the archive and data file structure (meta.xml), and one file which contains the dataset’s metadata (eml.xml).</a:t>
            </a:r>
            <a:endParaRPr dirty="0"/>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sz="1200" b="0" i="0" u="none" strike="noStrike" cap="none" dirty="0">
                <a:solidFill>
                  <a:schemeClr val="dk1"/>
                </a:solidFill>
                <a:effectLst/>
                <a:latin typeface="Calibri"/>
                <a:ea typeface="Calibri"/>
                <a:cs typeface="Calibri"/>
                <a:sym typeface="Calibri"/>
              </a:rPr>
              <a:t>If the term you are looking to use is not listed, NERC vocab extension requests can be submitted here: </a:t>
            </a:r>
            <a:r>
              <a:rPr lang="en-CA" sz="1200" b="0" i="0" u="none" strike="noStrike" cap="none" dirty="0">
                <a:solidFill>
                  <a:schemeClr val="dk1"/>
                </a:solidFill>
                <a:effectLst/>
                <a:latin typeface="Calibri"/>
                <a:ea typeface="Calibri"/>
                <a:cs typeface="Calibri"/>
                <a:sym typeface="Calibri"/>
                <a:hlinkClick r:id="rId3"/>
              </a:rPr>
              <a:t>https://github.com/nvs-vocabs</a:t>
            </a:r>
            <a:endParaRPr lang="en-CA"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CA"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CA" dirty="0"/>
              <a:t>There is a good presentation on how NERC definitions are formed, explaining </a:t>
            </a:r>
            <a:r>
              <a:rPr lang="en-CA" sz="1200" b="0" i="0" u="none" strike="noStrike" cap="none" dirty="0">
                <a:solidFill>
                  <a:schemeClr val="dk1"/>
                </a:solidFill>
                <a:effectLst/>
                <a:latin typeface="Calibri"/>
                <a:ea typeface="Calibri"/>
                <a:cs typeface="Calibri"/>
                <a:sym typeface="Calibri"/>
              </a:rPr>
              <a:t>how all the properties are defined and then combined into their P01 vocabulary https://github.com/nvs-vocabs/P01/blob/master/The_BODC_P01_PUV_semantic_model_Aug2019.pdf </a:t>
            </a:r>
            <a:endParaRPr dirty="0"/>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For this example body length, all 5 parameters would get the same URI as </a:t>
            </a:r>
            <a:r>
              <a:rPr lang="en-US" sz="1200" dirty="0" err="1">
                <a:solidFill>
                  <a:schemeClr val="dk1"/>
                </a:solidFill>
                <a:latin typeface="Calibri"/>
                <a:ea typeface="Calibri"/>
                <a:cs typeface="Calibri"/>
                <a:sym typeface="Calibri"/>
              </a:rPr>
              <a:t>measurementTypeID</a:t>
            </a:r>
            <a:r>
              <a:rPr lang="en-US" sz="1200" dirty="0">
                <a:solidFill>
                  <a:schemeClr val="dk1"/>
                </a:solidFill>
                <a:latin typeface="Calibri"/>
                <a:ea typeface="Calibri"/>
                <a:cs typeface="Calibri"/>
                <a:sym typeface="Calibri"/>
              </a:rPr>
              <a:t>.  Ideally, this URI resolves to a webservice through which OBIS can access the term in the vocabulary. And OBIS can get than the preferred label for this parameter or the definition.</a:t>
            </a:r>
            <a:endParaRPr dirty="0"/>
          </a:p>
          <a:p>
            <a:pPr marL="0" lvl="0" indent="0" algn="l" rtl="0">
              <a:spcBef>
                <a:spcPts val="0"/>
              </a:spcBef>
              <a:spcAft>
                <a:spcPts val="0"/>
              </a:spcAft>
              <a:buClr>
                <a:schemeClr val="dk1"/>
              </a:buClr>
              <a:buSzPts val="1200"/>
              <a:buFont typeface="Calibri"/>
              <a:buNone/>
            </a:pPr>
            <a:endParaRPr dirty="0"/>
          </a:p>
        </p:txBody>
      </p:sp>
      <p:sp>
        <p:nvSpPr>
          <p:cNvPr id="351" name="Google Shape;3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will use event core when the dataset contains abiotic measurements, or other biological measurements which are related to an entire sample (not a single specimen) or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Event Core should be used in combination with the Occurrence Extension and the </a:t>
            </a:r>
            <a:r>
              <a:rPr lang="en-CA" dirty="0" err="1"/>
              <a:t>eMoF</a:t>
            </a:r>
            <a:r>
              <a:rPr lang="en-CA" dirty="0"/>
              <a:t>.</a:t>
            </a:r>
          </a:p>
          <a:p>
            <a:pPr marL="0" lvl="0" indent="0" algn="l" rtl="0">
              <a:spcBef>
                <a:spcPts val="0"/>
              </a:spcBef>
              <a:spcAft>
                <a:spcPts val="0"/>
              </a:spcAft>
              <a:buNone/>
            </a:pPr>
            <a:endParaRPr dirty="0"/>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Occurrence Core is used when there is: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No information on how the data was sampled or samples were processed.</a:t>
            </a:r>
          </a:p>
          <a:p>
            <a:pPr marL="0" lvl="0" indent="0" algn="l" rtl="0">
              <a:spcBef>
                <a:spcPts val="0"/>
              </a:spcBef>
              <a:spcAft>
                <a:spcPts val="0"/>
              </a:spcAft>
              <a:buNone/>
            </a:pPr>
            <a:r>
              <a:rPr lang="en-CA" dirty="0"/>
              <a:t>    No abiotic measurements are taken or provided</a:t>
            </a:r>
          </a:p>
          <a:p>
            <a:pPr marL="0" lvl="0" indent="0" algn="l" rtl="0">
              <a:spcBef>
                <a:spcPts val="0"/>
              </a:spcBef>
              <a:spcAft>
                <a:spcPts val="0"/>
              </a:spcAft>
              <a:buNone/>
            </a:pPr>
            <a:r>
              <a:rPr lang="en-CA" dirty="0"/>
              <a:t>    Biological measurements are made on individual specimens (each specimen is a single occurrence record)</a:t>
            </a:r>
          </a:p>
          <a:p>
            <a:pPr marL="0" lvl="0" indent="0" algn="l" rtl="0">
              <a:spcBef>
                <a:spcPts val="0"/>
              </a:spcBef>
              <a:spcAft>
                <a:spcPts val="0"/>
              </a:spcAft>
              <a:buNone/>
            </a:pPr>
            <a:r>
              <a:rPr lang="en-CA" dirty="0"/>
              <a:t>    This is often the case for museum collections, citations of occurrences from literature, individual sightings.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Datasets formatted in Occurrence Core can use the </a:t>
            </a:r>
            <a:r>
              <a:rPr lang="en-CA" dirty="0" err="1"/>
              <a:t>eMoF</a:t>
            </a:r>
            <a:r>
              <a:rPr lang="en-CA" dirty="0"/>
              <a:t> Extension for biotic measurements or facts.</a:t>
            </a:r>
            <a:endParaRPr dirty="0"/>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a:t>
            </a:r>
            <a:r>
              <a:rPr lang="en-CA" dirty="0" err="1"/>
              <a:t>eMoF</a:t>
            </a:r>
            <a:r>
              <a:rPr lang="en-CA" dirty="0"/>
              <a:t> extension is used to store: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Organism quantifications (e.g. counts, abundance, biomass, % live cover, etc.)</a:t>
            </a:r>
          </a:p>
          <a:p>
            <a:pPr marL="0" lvl="0" indent="0" algn="l" rtl="0">
              <a:spcBef>
                <a:spcPts val="0"/>
              </a:spcBef>
              <a:spcAft>
                <a:spcPts val="0"/>
              </a:spcAft>
              <a:buNone/>
            </a:pPr>
            <a:r>
              <a:rPr lang="en-CA" dirty="0"/>
              <a:t>Species biometrics (e.g. body length, weight, etc.)</a:t>
            </a:r>
          </a:p>
          <a:p>
            <a:pPr marL="0" lvl="0" indent="0" algn="l" rtl="0">
              <a:spcBef>
                <a:spcPts val="0"/>
              </a:spcBef>
              <a:spcAft>
                <a:spcPts val="0"/>
              </a:spcAft>
              <a:buNone/>
            </a:pPr>
            <a:r>
              <a:rPr lang="en-CA" dirty="0"/>
              <a:t>Facts documenting a specimen (e.g. sex, </a:t>
            </a:r>
            <a:r>
              <a:rPr lang="en-CA" dirty="0" err="1"/>
              <a:t>lifestage</a:t>
            </a:r>
            <a:r>
              <a:rPr lang="en-CA" dirty="0"/>
              <a:t>, living/dead, behavior, invasiveness, etc.)</a:t>
            </a:r>
          </a:p>
          <a:p>
            <a:pPr marL="0" lvl="0" indent="0" algn="l" rtl="0">
              <a:spcBef>
                <a:spcPts val="0"/>
              </a:spcBef>
              <a:spcAft>
                <a:spcPts val="0"/>
              </a:spcAft>
              <a:buNone/>
            </a:pPr>
            <a:r>
              <a:rPr lang="en-CA" dirty="0"/>
              <a:t>Abiotic measurements (e.g. temperature, salinity, oxygen, sediment grain size, habitat features)</a:t>
            </a:r>
          </a:p>
          <a:p>
            <a:pPr marL="0" lvl="0" indent="0" algn="l" rtl="0">
              <a:spcBef>
                <a:spcPts val="0"/>
              </a:spcBef>
              <a:spcAft>
                <a:spcPts val="0"/>
              </a:spcAft>
              <a:buNone/>
            </a:pPr>
            <a:r>
              <a:rPr lang="en-CA" dirty="0"/>
              <a:t>Facts documenting the sampling activity (e.g. sampling device, sampled area, sampled volume, sieve mesh size).</a:t>
            </a:r>
          </a:p>
          <a:p>
            <a:pPr marL="0" lvl="0" indent="0" algn="l" rtl="0">
              <a:spcBef>
                <a:spcPts val="0"/>
              </a:spcBef>
              <a:spcAft>
                <a:spcPts val="0"/>
              </a:spcAft>
              <a:buNone/>
            </a:pPr>
            <a:endParaRPr dirty="0"/>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You can see here how the occurrence core record is extended to include measurements of the individual occurrences, length and wet weight measurements are taken units are recorded and the controlled vocabulary is used to define them.</a:t>
            </a: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Then you can see the </a:t>
            </a:r>
            <a:r>
              <a:rPr lang="en-CA" dirty="0" err="1"/>
              <a:t>eventID</a:t>
            </a:r>
            <a:r>
              <a:rPr lang="en-CA" dirty="0"/>
              <a:t> and subsequent </a:t>
            </a:r>
            <a:r>
              <a:rPr lang="en-CA" dirty="0" err="1"/>
              <a:t>parentEventID</a:t>
            </a:r>
            <a:r>
              <a:rPr lang="en-CA" dirty="0"/>
              <a:t> being utilized, to link the cruise, stations, plankton transects and CTD casts in this example. After which the occurrences of different plankton species from the transects can be linked as well.</a:t>
            </a: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This leaves us with 3 files to complete the records for a hypothetical study, the event core file that has samples or observations, the </a:t>
            </a:r>
            <a:r>
              <a:rPr lang="en-CA" dirty="0" err="1"/>
              <a:t>eventid</a:t>
            </a:r>
            <a:r>
              <a:rPr lang="en-CA" dirty="0"/>
              <a:t> here is carried over to the Occurrence extension.</a:t>
            </a:r>
          </a:p>
          <a:p>
            <a:pPr marL="0" lvl="0" indent="0" algn="l" rtl="0">
              <a:spcBef>
                <a:spcPts val="0"/>
              </a:spcBef>
              <a:spcAft>
                <a:spcPts val="0"/>
              </a:spcAft>
              <a:buNone/>
            </a:pPr>
            <a:r>
              <a:rPr lang="en-CA" dirty="0"/>
              <a:t>The occurrence extension has multiple occurrences, each with their own </a:t>
            </a:r>
            <a:r>
              <a:rPr lang="en-CA" dirty="0" err="1"/>
              <a:t>occurrenceID</a:t>
            </a:r>
            <a:r>
              <a:rPr lang="en-CA" dirty="0"/>
              <a:t> as well as taxonomy details, identification and </a:t>
            </a:r>
            <a:r>
              <a:rPr lang="en-CA" dirty="0" err="1"/>
              <a:t>organismID</a:t>
            </a:r>
            <a:r>
              <a:rPr lang="en-CA" dirty="0"/>
              <a:t>.</a:t>
            </a:r>
          </a:p>
          <a:p>
            <a:pPr marL="0" lvl="0" indent="0" algn="l" rtl="0">
              <a:spcBef>
                <a:spcPts val="0"/>
              </a:spcBef>
              <a:spcAft>
                <a:spcPts val="0"/>
              </a:spcAft>
              <a:buNone/>
            </a:pPr>
            <a:br>
              <a:rPr lang="en-CA" dirty="0"/>
            </a:br>
            <a:r>
              <a:rPr lang="en-CA" dirty="0"/>
              <a:t>The </a:t>
            </a:r>
            <a:r>
              <a:rPr lang="en-CA" dirty="0" err="1"/>
              <a:t>eventID</a:t>
            </a:r>
            <a:r>
              <a:rPr lang="en-CA" dirty="0"/>
              <a:t> and </a:t>
            </a:r>
            <a:r>
              <a:rPr lang="en-CA" dirty="0" err="1"/>
              <a:t>occurrenceID</a:t>
            </a:r>
            <a:r>
              <a:rPr lang="en-CA" dirty="0"/>
              <a:t> is then carried to the extended Measurement or fact extension, which contains the records of sampling protocol, effort, environment variables and biological variables. The vocabulary of these records is controlled, as in the NERC vocabulary.</a:t>
            </a:r>
            <a:endParaRPr dirty="0"/>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 Event core table is created by extracting all events in a broad sense and populating attributes such as time, location, and depth at the appropriate level. The events at the different levels are linked together using </a:t>
            </a:r>
            <a:r>
              <a:rPr lang="en-CA" dirty="0" err="1"/>
              <a:t>eventID</a:t>
            </a:r>
            <a:r>
              <a:rPr lang="en-CA" dirty="0"/>
              <a:t> and </a:t>
            </a:r>
            <a:r>
              <a:rPr lang="en-CA" dirty="0" err="1"/>
              <a:t>parentEventID</a:t>
            </a:r>
            <a:r>
              <a:rPr lang="en-CA" dirty="0"/>
              <a:t>. Location is populated at the highest level possible, with </a:t>
            </a:r>
            <a:r>
              <a:rPr lang="en-CA" dirty="0" err="1"/>
              <a:t>decimalLongitude</a:t>
            </a:r>
            <a:r>
              <a:rPr lang="en-CA" dirty="0"/>
              <a:t> and </a:t>
            </a:r>
            <a:r>
              <a:rPr lang="en-CA" dirty="0" err="1"/>
              <a:t>decimalLatitude</a:t>
            </a:r>
            <a:r>
              <a:rPr lang="en-CA" dirty="0"/>
              <a:t>, </a:t>
            </a:r>
            <a:r>
              <a:rPr lang="en-CA" dirty="0" err="1"/>
              <a:t>minimumDepthInMeters</a:t>
            </a:r>
            <a:r>
              <a:rPr lang="en-CA" dirty="0"/>
              <a:t> and </a:t>
            </a:r>
            <a:r>
              <a:rPr lang="en-CA" dirty="0" err="1"/>
              <a:t>maximumDepthInMeters</a:t>
            </a:r>
            <a:r>
              <a:rPr lang="en-CA" dirty="0"/>
              <a:t>. </a:t>
            </a:r>
            <a:r>
              <a:rPr lang="en-CA" dirty="0" err="1"/>
              <a:t>eventDate</a:t>
            </a:r>
            <a:r>
              <a:rPr lang="en-CA" dirty="0"/>
              <a:t> is populated the highest level possible as well.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Following this, the Occurrence extension table can be constructed. This table has the scientific names and links to the World Register of Marine Species in </a:t>
            </a:r>
            <a:r>
              <a:rPr lang="en-CA" dirty="0" err="1"/>
              <a:t>scientificNameID</a:t>
            </a:r>
            <a:r>
              <a:rPr lang="en-CA" dirty="0"/>
              <a:t>. The first column of the table references the events in the core table.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Finally there is the </a:t>
            </a:r>
            <a:r>
              <a:rPr lang="en-CA" dirty="0" err="1"/>
              <a:t>MeasurementOrFact</a:t>
            </a:r>
            <a:r>
              <a:rPr lang="en-CA" dirty="0"/>
              <a:t> extension table, which has attributes of any zones, quadrats, or transects, and the occurrences. Attributes of occurrences point to the Occurrence extension table using the </a:t>
            </a:r>
            <a:r>
              <a:rPr lang="en-CA" dirty="0" err="1"/>
              <a:t>occurrenceID</a:t>
            </a:r>
            <a:r>
              <a:rPr lang="en-CA" dirty="0"/>
              <a:t> column. </a:t>
            </a:r>
            <a:endParaRPr dirty="0"/>
          </a:p>
        </p:txBody>
      </p:sp>
      <p:sp>
        <p:nvSpPr>
          <p:cNvPr id="248" name="Google Shape;24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 practical example of the relational web formed by these records. Where a single transect event is parent to a cast that has </a:t>
            </a:r>
            <a:r>
              <a:rPr lang="en-CA" dirty="0" err="1"/>
              <a:t>ctd</a:t>
            </a:r>
            <a:r>
              <a:rPr lang="en-CA" dirty="0"/>
              <a:t> measurements and </a:t>
            </a:r>
            <a:r>
              <a:rPr lang="en-CA" dirty="0" err="1"/>
              <a:t>niskin</a:t>
            </a:r>
            <a:r>
              <a:rPr lang="en-CA" dirty="0"/>
              <a:t> bottle samples. The </a:t>
            </a:r>
            <a:r>
              <a:rPr lang="en-CA" dirty="0" err="1"/>
              <a:t>ctd</a:t>
            </a:r>
            <a:r>
              <a:rPr lang="en-CA" dirty="0"/>
              <a:t> measurements at each depth are recorded, as are the </a:t>
            </a:r>
            <a:r>
              <a:rPr lang="en-CA" dirty="0" err="1"/>
              <a:t>niskin</a:t>
            </a:r>
            <a:r>
              <a:rPr lang="en-CA" dirty="0"/>
              <a:t> samples. Within a </a:t>
            </a:r>
            <a:r>
              <a:rPr lang="en-CA" dirty="0" err="1"/>
              <a:t>niskin</a:t>
            </a:r>
            <a:r>
              <a:rPr lang="en-CA" dirty="0"/>
              <a:t> bottle sample, there were 3 marine organisms, and body length measurements were taken.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transect, cast, </a:t>
            </a:r>
            <a:r>
              <a:rPr lang="en-CA" dirty="0" err="1"/>
              <a:t>ctd</a:t>
            </a:r>
            <a:r>
              <a:rPr lang="en-CA" dirty="0"/>
              <a:t> with 2 readings at different depths, and 2 </a:t>
            </a:r>
            <a:r>
              <a:rPr lang="en-CA" dirty="0" err="1"/>
              <a:t>niskin</a:t>
            </a:r>
            <a:r>
              <a:rPr lang="en-CA" dirty="0"/>
              <a:t> bottle samples are all events.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marine organisms in the </a:t>
            </a:r>
            <a:r>
              <a:rPr lang="en-CA" dirty="0" err="1"/>
              <a:t>niskin</a:t>
            </a:r>
            <a:r>
              <a:rPr lang="en-CA" dirty="0"/>
              <a:t> bottles were occurrences, all the occurrences are related to an event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And all the actual measurements or facts are related to either an event or an occurrence.</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db6f7e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db6f7e4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occurrences and measurements or facts.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Yet another example, this one in much warmer water I imagine.</a:t>
            </a:r>
            <a:endParaRPr dirty="0"/>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9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0368d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6dc0368d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More visually, th</a:t>
            </a:r>
            <a:r>
              <a:rPr lang="en-CA" dirty="0"/>
              <a:t>is </a:t>
            </a:r>
            <a:r>
              <a:rPr lang="en" dirty="0"/>
              <a:t>hypothetical image example again shows the complexity that is possible when linking events, occurrences and measurements or facts.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However, measurements of individuals are not compatible with a </a:t>
            </a:r>
            <a:r>
              <a:rPr lang="en-CA" dirty="0" err="1"/>
              <a:t>DwC</a:t>
            </a:r>
            <a:r>
              <a:rPr lang="en-CA" dirty="0"/>
              <a:t>-A star schema, they need to go into a </a:t>
            </a:r>
            <a:r>
              <a:rPr lang="en-CA" dirty="0" err="1"/>
              <a:t>MeasurementOrFact</a:t>
            </a:r>
            <a:r>
              <a:rPr lang="en-CA" dirty="0"/>
              <a:t> Extension.</a:t>
            </a:r>
          </a:p>
          <a:p>
            <a:pPr marL="0" lvl="0" indent="0" algn="l" rtl="0">
              <a:spcBef>
                <a:spcPts val="0"/>
              </a:spcBef>
              <a:spcAft>
                <a:spcPts val="0"/>
              </a:spcAft>
              <a:buNone/>
            </a:pPr>
            <a:r>
              <a:rPr lang="en-CA" dirty="0"/>
              <a:t>Information such as the temperature at time of sampling can be linked to the </a:t>
            </a:r>
            <a:r>
              <a:rPr lang="en-CA" dirty="0" err="1"/>
              <a:t>MoF</a:t>
            </a:r>
            <a:r>
              <a:rPr lang="en-CA" dirty="0"/>
              <a:t> as well.</a:t>
            </a:r>
            <a:endParaRPr dirty="0"/>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Since data collected as part of marine biological research often include measurements of habitat features (such as physical and chemical parameters of the environment), biotic and biometric measurements (such as body size, abundance, biomass), as well as details regarding the nature of the sampling or observation methods, equipment, and sampling effort, this all must be recorded in a relational way.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In the past, OBIS relied solely on the Occurrence Core, and additional measurements were added in a structured format (e.g. JSON) in the Darwin Core term </a:t>
            </a:r>
            <a:r>
              <a:rPr lang="en-CA" dirty="0" err="1"/>
              <a:t>dynamicProperties</a:t>
            </a:r>
            <a:r>
              <a:rPr lang="en-CA" dirty="0"/>
              <a:t> inside the occurrence records. This approach had significant downsides: the format is difficult to construct and deconstruct, there is no standardization of terms, and attributes which are shared by multiple records (think sampling methodology) have to be repeated many times. </a:t>
            </a:r>
          </a:p>
          <a:p>
            <a:pPr marL="0" lvl="0" indent="0" algn="l" rtl="0">
              <a:spcBef>
                <a:spcPts val="0"/>
              </a:spcBef>
              <a:spcAft>
                <a:spcPts val="0"/>
              </a:spcAft>
              <a:buNone/>
            </a:pPr>
            <a:r>
              <a:rPr lang="en-CA" dirty="0"/>
              <a:t>The formatting problem can be addressed by moving measurements to a </a:t>
            </a:r>
            <a:r>
              <a:rPr lang="en-CA" dirty="0" err="1"/>
              <a:t>MeasurementOrFacts</a:t>
            </a:r>
            <a:r>
              <a:rPr lang="en-CA" dirty="0"/>
              <a:t> extension table, but that doesn't solve the redundancy and standardization problems.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With the release and adoption of a new core type Event Core it became possible to associate measurements with nested events (such as cruises, stations, and samples), but the restrictive star schema of Darwin Core archive prohibited associating measurements with the event records in the Event core as well as with the occurrence records in the Occurrence extension. For this reason an extended version of the existing </a:t>
            </a:r>
            <a:r>
              <a:rPr lang="en-CA" dirty="0" err="1"/>
              <a:t>MeasurementOrFact</a:t>
            </a:r>
            <a:r>
              <a:rPr lang="en-CA" dirty="0"/>
              <a:t> extension was created.</a:t>
            </a:r>
            <a:endParaRPr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part of the IODE pilot project Expanding OBIS with environmental data OBIS-ENV-DATA, OBIS introduced a custom </a:t>
            </a:r>
            <a:r>
              <a:rPr lang="en-CA" dirty="0" err="1"/>
              <a:t>ExtendedMeasurementOrFact</a:t>
            </a:r>
            <a:r>
              <a:rPr lang="en-CA" dirty="0"/>
              <a:t> or </a:t>
            </a:r>
            <a:r>
              <a:rPr lang="en-CA" dirty="0" err="1"/>
              <a:t>eMoF</a:t>
            </a:r>
            <a:r>
              <a:rPr lang="en-CA" dirty="0"/>
              <a:t> extension, which extends the existing </a:t>
            </a:r>
            <a:r>
              <a:rPr lang="en-CA" dirty="0" err="1"/>
              <a:t>MeasurementOrFact</a:t>
            </a:r>
            <a:r>
              <a:rPr lang="en-CA" dirty="0"/>
              <a:t> extension with 4 new terms: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CA" dirty="0" err="1"/>
              <a:t>occurrenceID</a:t>
            </a:r>
            <a:endParaRPr lang="en-CA" dirty="0"/>
          </a:p>
          <a:p>
            <a:pPr marL="0" lvl="0" indent="0" algn="l" rtl="0">
              <a:spcBef>
                <a:spcPts val="0"/>
              </a:spcBef>
              <a:spcAft>
                <a:spcPts val="0"/>
              </a:spcAft>
              <a:buNone/>
            </a:pPr>
            <a:r>
              <a:rPr lang="en-CA" dirty="0"/>
              <a:t>    </a:t>
            </a:r>
            <a:r>
              <a:rPr lang="en-CA" dirty="0" err="1"/>
              <a:t>measurementTypeID</a:t>
            </a:r>
            <a:endParaRPr lang="en-CA" dirty="0"/>
          </a:p>
          <a:p>
            <a:pPr marL="0" lvl="0" indent="0" algn="l" rtl="0">
              <a:spcBef>
                <a:spcPts val="0"/>
              </a:spcBef>
              <a:spcAft>
                <a:spcPts val="0"/>
              </a:spcAft>
              <a:buNone/>
            </a:pPr>
            <a:r>
              <a:rPr lang="en-CA" dirty="0"/>
              <a:t>    </a:t>
            </a:r>
            <a:r>
              <a:rPr lang="en-CA" dirty="0" err="1"/>
              <a:t>measurementValueID</a:t>
            </a:r>
            <a:endParaRPr lang="en-CA" dirty="0"/>
          </a:p>
          <a:p>
            <a:pPr marL="0" lvl="0" indent="0" algn="l" rtl="0">
              <a:spcBef>
                <a:spcPts val="0"/>
              </a:spcBef>
              <a:spcAft>
                <a:spcPts val="0"/>
              </a:spcAft>
              <a:buNone/>
            </a:pPr>
            <a:r>
              <a:rPr lang="en-CA" dirty="0"/>
              <a:t>    </a:t>
            </a:r>
            <a:r>
              <a:rPr lang="en-CA" dirty="0" err="1"/>
              <a:t>measurementUnitID</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a:t>
            </a:r>
            <a:r>
              <a:rPr lang="en-CA" dirty="0" err="1"/>
              <a:t>occurrenceID</a:t>
            </a:r>
            <a:r>
              <a:rPr lang="en-CA" dirty="0"/>
              <a:t> term is used to circumvent the limitations of the star schema, and link measurement records in the </a:t>
            </a:r>
            <a:r>
              <a:rPr lang="en-CA" dirty="0" err="1"/>
              <a:t>ExtendedMeasurementOrFact</a:t>
            </a:r>
            <a:r>
              <a:rPr lang="en-CA" dirty="0"/>
              <a:t> extension to occurrence records in the Occurrence extension. Note that in order to comply with the Darwin Core Archive standard, these records still need to link to an event record in the Event core table as well.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Here is an overview of an OBIS-ENV-DATA format.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Sampling parameters, abiotic measurements, and occurrences are linked to events using the </a:t>
            </a:r>
            <a:r>
              <a:rPr lang="en-CA" dirty="0" err="1"/>
              <a:t>eventID</a:t>
            </a:r>
            <a:r>
              <a:rPr lang="en-CA" dirty="0"/>
              <a:t> (full lines).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Biotic measurements are linked to occurrences using the new </a:t>
            </a:r>
            <a:r>
              <a:rPr lang="en-CA" dirty="0" err="1"/>
              <a:t>occurrenceID</a:t>
            </a:r>
            <a:r>
              <a:rPr lang="en-CA" dirty="0"/>
              <a:t> field of the </a:t>
            </a:r>
            <a:r>
              <a:rPr lang="en-CA" dirty="0" err="1"/>
              <a:t>ExtendedMeasurementOrFact</a:t>
            </a:r>
            <a:r>
              <a:rPr lang="en-CA" dirty="0"/>
              <a:t> Extension (dashed lines).</a:t>
            </a:r>
            <a:endParaRPr dirty="0"/>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Thanks to this term we can now store a variety of measurements and facts linked to either events or occurrences: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organism quantifications (e.g. counts, abundance, biomass, % live cover, etc.)</a:t>
            </a:r>
          </a:p>
          <a:p>
            <a:pPr marL="0" lvl="0" indent="0" algn="l" rtl="0">
              <a:spcBef>
                <a:spcPts val="0"/>
              </a:spcBef>
              <a:spcAft>
                <a:spcPts val="0"/>
              </a:spcAft>
              <a:buNone/>
            </a:pPr>
            <a:r>
              <a:rPr lang="en-CA" dirty="0"/>
              <a:t>    species biometrics (e.g. body length, weight, etc.)</a:t>
            </a:r>
          </a:p>
          <a:p>
            <a:pPr marL="0" lvl="0" indent="0" algn="l" rtl="0">
              <a:spcBef>
                <a:spcPts val="0"/>
              </a:spcBef>
              <a:spcAft>
                <a:spcPts val="0"/>
              </a:spcAft>
              <a:buNone/>
            </a:pPr>
            <a:r>
              <a:rPr lang="en-CA" dirty="0"/>
              <a:t>    facts documenting a specimen (e.g. living/dead, behaviour, invasiveness, etc.)</a:t>
            </a:r>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facts documenting the sampling activity (e.g. sampling device, sampled area, sampled volume, sieve mesh size).</a:t>
            </a:r>
          </a:p>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well as: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a:t>
            </a:r>
          </a:p>
          <a:p>
            <a:pPr marL="0" lvl="0" indent="0" algn="l" rtl="0">
              <a:spcBef>
                <a:spcPts val="0"/>
              </a:spcBef>
              <a:spcAft>
                <a:spcPts val="0"/>
              </a:spcAft>
              <a:buNone/>
            </a:pPr>
            <a:r>
              <a:rPr lang="en-CA" dirty="0"/>
              <a:t>facts documenting the sampling activity (e.g. sampling device, sampled area, sampled volume, sieve mesh size).</a:t>
            </a:r>
            <a:endParaRPr dirty="0"/>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a:t>
            </a:r>
            <a:r>
              <a:rPr lang="en-CA" dirty="0" err="1"/>
              <a:t>MeasurementOrFact</a:t>
            </a:r>
            <a:r>
              <a:rPr lang="en-CA" dirty="0"/>
              <a:t> terms </a:t>
            </a:r>
            <a:r>
              <a:rPr lang="en-CA" dirty="0" err="1"/>
              <a:t>measurementType</a:t>
            </a:r>
            <a:r>
              <a:rPr lang="en-CA" dirty="0"/>
              <a:t>, </a:t>
            </a:r>
            <a:r>
              <a:rPr lang="en-CA" dirty="0" err="1"/>
              <a:t>measurementValue</a:t>
            </a:r>
            <a:r>
              <a:rPr lang="en-CA" dirty="0"/>
              <a:t> and </a:t>
            </a:r>
            <a:r>
              <a:rPr lang="en-CA" dirty="0" err="1"/>
              <a:t>measurementUnit</a:t>
            </a:r>
            <a:r>
              <a:rPr lang="en-CA" dirty="0"/>
              <a:t> are completely unconstrained and can be populated with free text annotation.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While free text offers the advantage of capturing complex and as yet unclassified information, the inevitable semantic heterogeneity (e.g. of spelling or wording) becomes a major challenge for effective data integration and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Hence, OBIS added 3 new terms: </a:t>
            </a:r>
            <a:r>
              <a:rPr lang="en-CA" dirty="0" err="1"/>
              <a:t>measurementTypeID</a:t>
            </a:r>
            <a:r>
              <a:rPr lang="en-CA" dirty="0"/>
              <a:t>, </a:t>
            </a:r>
            <a:r>
              <a:rPr lang="en-CA" dirty="0" err="1"/>
              <a:t>measurementValueID</a:t>
            </a:r>
            <a:r>
              <a:rPr lang="en-CA" dirty="0"/>
              <a:t> and </a:t>
            </a:r>
            <a:r>
              <a:rPr lang="en-CA" dirty="0" err="1"/>
              <a:t>measurementUnitID</a:t>
            </a:r>
            <a:r>
              <a:rPr lang="en-CA" dirty="0"/>
              <a:t> to standardise the measurement types, values and units. Note that </a:t>
            </a:r>
            <a:r>
              <a:rPr lang="en-CA" dirty="0" err="1"/>
              <a:t>measurementValueID</a:t>
            </a:r>
            <a:r>
              <a:rPr lang="en-CA" dirty="0"/>
              <a:t> is not used for standardizing numeric measurements.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three new terms should be populated using controlled vocabularies referenced using Unique Resource Identifiers (URIs).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OBIS recommends to use the internationally recognized NERC Vocabulary Server, developed by the British Oceanographic Data Centre (BODC), which can be searched through https://www.bodc.ac.uk/resources/vocabularies/vocabulary_search/.</a:t>
            </a:r>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1"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1"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1"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vocab.nerc.ac.uk/collection/C17/current" TargetMode="External"/><Relationship Id="rId13" Type="http://schemas.openxmlformats.org/officeDocument/2006/relationships/image" Target="../media/image3.png"/><Relationship Id="rId3" Type="http://schemas.openxmlformats.org/officeDocument/2006/relationships/hyperlink" Target="https://www.bodc.ac.uk/resources/vocabularies/vocabulary_search/" TargetMode="External"/><Relationship Id="rId7" Type="http://schemas.openxmlformats.org/officeDocument/2006/relationships/hyperlink" Target="http://vocab.nerc.ac.uk/collection/L05/current" TargetMode="External"/><Relationship Id="rId12" Type="http://schemas.openxmlformats.org/officeDocument/2006/relationships/hyperlink" Target="http://vocab.nerc.ac.uk/collection/P06/curren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vocab.nerc.ac.uk/collection/L22/current" TargetMode="External"/><Relationship Id="rId11" Type="http://schemas.openxmlformats.org/officeDocument/2006/relationships/hyperlink" Target="http://hdl.handle.net/11329/304" TargetMode="External"/><Relationship Id="rId5" Type="http://schemas.openxmlformats.org/officeDocument/2006/relationships/hyperlink" Target="http://vocab.nerc.ac.uk/collection/Q01/current/" TargetMode="External"/><Relationship Id="rId10" Type="http://schemas.openxmlformats.org/officeDocument/2006/relationships/hyperlink" Target="http://www.oceanbestpractices.net/" TargetMode="External"/><Relationship Id="rId4" Type="http://schemas.openxmlformats.org/officeDocument/2006/relationships/hyperlink" Target="http://vocab.nerc.ac.uk/collection/P01/current" TargetMode="External"/><Relationship Id="rId9" Type="http://schemas.openxmlformats.org/officeDocument/2006/relationships/hyperlink" Target="http://vocab.nerc.ac.uk/collection/S11/curren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bodc.ac.uk/resources/vocabularies/vocabulary_searc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vocab.nerc.ac.uk/collection/P01/current/OBSINDLX" TargetMode="External"/><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vocab.nerc.ac.uk/collection/P06/current/UGRM/" TargetMode="External"/><Relationship Id="rId5" Type="http://schemas.openxmlformats.org/officeDocument/2006/relationships/hyperlink" Target="http://vocab.nerc.ac.uk/collection/P01/current/OWETBM01" TargetMode="External"/><Relationship Id="rId4" Type="http://schemas.openxmlformats.org/officeDocument/2006/relationships/hyperlink" Target="http://vocab.nerc.ac.uk/collection/P06/current/ULC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3897/BDJ.5.e10989"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A53F-C204-4DC8-9B77-EAD3822382EB}"/>
              </a:ext>
            </a:extLst>
          </p:cNvPr>
          <p:cNvSpPr>
            <a:spLocks noGrp="1"/>
          </p:cNvSpPr>
          <p:nvPr>
            <p:ph type="ctrTitle"/>
          </p:nvPr>
        </p:nvSpPr>
        <p:spPr/>
        <p:txBody>
          <a:bodyPr/>
          <a:lstStyle/>
          <a:p>
            <a:r>
              <a:rPr lang="en-CA" dirty="0"/>
              <a:t>OBIS Data and Metadata</a:t>
            </a:r>
          </a:p>
        </p:txBody>
      </p:sp>
    </p:spTree>
    <p:extLst>
      <p:ext uri="{BB962C8B-B14F-4D97-AF65-F5344CB8AC3E}">
        <p14:creationId xmlns:p14="http://schemas.microsoft.com/office/powerpoint/2010/main" val="13469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838200" y="399850"/>
            <a:ext cx="10515600" cy="864980"/>
          </a:xfrm>
          <a:prstGeom prst="rect">
            <a:avLst/>
          </a:prstGeom>
          <a:noFill/>
          <a:ln>
            <a:noFill/>
          </a:ln>
        </p:spPr>
        <p:txBody>
          <a:bodyPr spcFirstLastPara="1" wrap="square" lIns="91425" tIns="45700" rIns="91425" bIns="45700" anchor="ctr" anchorCtr="0">
            <a:noAutofit/>
          </a:bodyPr>
          <a:lstStyle/>
          <a:p>
            <a:pPr>
              <a:buSzPts val="4400"/>
            </a:pPr>
            <a:r>
              <a:rPr lang="en-US" dirty="0">
                <a:latin typeface="Calibri"/>
                <a:ea typeface="Calibri"/>
                <a:cs typeface="Calibri"/>
                <a:sym typeface="Calibri"/>
              </a:rPr>
              <a:t>Measurements or facts Vocabulary</a:t>
            </a:r>
            <a:endParaRPr dirty="0"/>
          </a:p>
        </p:txBody>
      </p:sp>
      <p:sp>
        <p:nvSpPr>
          <p:cNvPr id="331" name="Google Shape;331;p30"/>
          <p:cNvSpPr txBox="1">
            <a:spLocks noGrp="1"/>
          </p:cNvSpPr>
          <p:nvPr>
            <p:ph type="body" idx="1"/>
          </p:nvPr>
        </p:nvSpPr>
        <p:spPr>
          <a:xfrm>
            <a:off x="618281" y="1264831"/>
            <a:ext cx="10735519" cy="1617266"/>
          </a:xfrm>
          <a:prstGeom prst="rect">
            <a:avLst/>
          </a:prstGeom>
          <a:noFill/>
          <a:ln>
            <a:noFill/>
          </a:ln>
        </p:spPr>
        <p:txBody>
          <a:bodyPr spcFirstLastPara="1" wrap="square" lIns="91425" tIns="45700" rIns="91425" bIns="45700" anchor="t" anchorCtr="0">
            <a:noAutofit/>
          </a:bodyPr>
          <a:lstStyle/>
          <a:p>
            <a:pPr marL="0" indent="0">
              <a:lnSpc>
                <a:spcPct val="70000"/>
              </a:lnSpc>
              <a:spcBef>
                <a:spcPts val="0"/>
              </a:spcBef>
              <a:buSzPts val="1665"/>
              <a:buNone/>
            </a:pPr>
            <a:r>
              <a:rPr lang="en-US" sz="1665" dirty="0"/>
              <a:t>The </a:t>
            </a:r>
            <a:r>
              <a:rPr lang="en-US" sz="1665" dirty="0" err="1"/>
              <a:t>MoF</a:t>
            </a:r>
            <a:r>
              <a:rPr lang="en-US" sz="1665" dirty="0"/>
              <a:t> terms: </a:t>
            </a:r>
            <a:r>
              <a:rPr lang="en-US" sz="1665" dirty="0" err="1"/>
              <a:t>measurementType</a:t>
            </a:r>
            <a:r>
              <a:rPr lang="en-US" sz="1665" dirty="0"/>
              <a:t>, </a:t>
            </a:r>
            <a:r>
              <a:rPr lang="en-US" sz="1665" dirty="0" err="1"/>
              <a:t>measurementValue</a:t>
            </a:r>
            <a:r>
              <a:rPr lang="en-US" sz="1665" dirty="0"/>
              <a:t> and </a:t>
            </a:r>
            <a:r>
              <a:rPr lang="en-US" sz="1665" dirty="0" err="1"/>
              <a:t>measurementUnit</a:t>
            </a:r>
            <a:r>
              <a:rPr lang="en-US" sz="1665" dirty="0"/>
              <a:t> are completely unconstrained and can be populated with free text annotation.</a:t>
            </a:r>
            <a:endParaRPr dirty="0"/>
          </a:p>
          <a:p>
            <a:pPr marL="0" indent="0">
              <a:lnSpc>
                <a:spcPct val="70000"/>
              </a:lnSpc>
              <a:buSzPts val="1665"/>
              <a:buNone/>
            </a:pPr>
            <a:r>
              <a:rPr lang="en-US" sz="1665" dirty="0"/>
              <a:t>OBIS uses the</a:t>
            </a:r>
            <a:r>
              <a:rPr lang="en-US" sz="1665" b="1" dirty="0"/>
              <a:t> controlled vocabulary</a:t>
            </a:r>
            <a:r>
              <a:rPr lang="en-US" sz="1665" dirty="0"/>
              <a:t> developed and maintained by the British Oceanographic Data Center (BODC), and made available through the NERC Vocabulary server: </a:t>
            </a:r>
            <a:r>
              <a:rPr lang="en-US" sz="1665" u="sng" dirty="0">
                <a:solidFill>
                  <a:schemeClr val="hlink"/>
                </a:solidFill>
                <a:hlinkClick r:id="rId3"/>
              </a:rPr>
              <a:t>https://www.bodc.ac.uk/resources/vocabularies/vocabulary_search/</a:t>
            </a:r>
            <a:r>
              <a:rPr lang="en-US" sz="1665" dirty="0"/>
              <a:t>.</a:t>
            </a:r>
            <a:endParaRPr dirty="0"/>
          </a:p>
        </p:txBody>
      </p:sp>
      <p:sp>
        <p:nvSpPr>
          <p:cNvPr id="332" name="Google Shape;332;p30"/>
          <p:cNvSpPr/>
          <p:nvPr/>
        </p:nvSpPr>
        <p:spPr>
          <a:xfrm>
            <a:off x="409937" y="2436575"/>
            <a:ext cx="11353800" cy="4381175"/>
          </a:xfrm>
          <a:prstGeom prst="rect">
            <a:avLst/>
          </a:prstGeom>
          <a:noFill/>
          <a:ln>
            <a:noFill/>
          </a:ln>
        </p:spPr>
        <p:txBody>
          <a:bodyPr spcFirstLastPara="1" wrap="square" lIns="91425" tIns="45700" rIns="91425" bIns="45700" anchor="t" anchorCtr="0">
            <a:noAutofit/>
          </a:bodyPr>
          <a:lstStyle/>
          <a:p>
            <a:r>
              <a:rPr lang="en-US" sz="1800" b="1" dirty="0" err="1">
                <a:solidFill>
                  <a:srgbClr val="333333"/>
                </a:solidFill>
                <a:latin typeface="Calibri"/>
                <a:ea typeface="Calibri"/>
                <a:cs typeface="Calibri"/>
                <a:sym typeface="Calibri"/>
              </a:rPr>
              <a:t>measurementTypeID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BODC Parameter Usage Vocabulary (P01): </a:t>
            </a:r>
            <a:r>
              <a:rPr lang="en-US" sz="1800" u="sng" dirty="0">
                <a:solidFill>
                  <a:schemeClr val="hlink"/>
                </a:solidFill>
                <a:latin typeface="Calibri"/>
                <a:ea typeface="Calibri"/>
                <a:cs typeface="Calibri"/>
                <a:sym typeface="Calibri"/>
                <a:hlinkClick r:id="rId4"/>
              </a:rPr>
              <a:t>http://vocab.nerc.ac.uk/collection/P01/current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OBIS sampling instruments and methods attributes (Q01): </a:t>
            </a:r>
            <a:r>
              <a:rPr lang="en-US" sz="1800" u="sng" dirty="0">
                <a:solidFill>
                  <a:schemeClr val="hlink"/>
                </a:solidFill>
                <a:latin typeface="Calibri"/>
                <a:ea typeface="Calibri"/>
                <a:cs typeface="Calibri"/>
                <a:sym typeface="Calibri"/>
                <a:hlinkClick r:id="rId5"/>
              </a:rPr>
              <a:t>http://vocab.nerc.ac.uk/collection/Q01/current/</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measurementValueID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instruments and sensors (</a:t>
            </a:r>
            <a:r>
              <a:rPr lang="en-US" sz="1800" dirty="0" err="1">
                <a:solidFill>
                  <a:srgbClr val="333333"/>
                </a:solidFill>
                <a:latin typeface="Calibri"/>
                <a:ea typeface="Calibri"/>
                <a:cs typeface="Calibri"/>
                <a:sym typeface="Calibri"/>
              </a:rPr>
              <a:t>SeaVoX</a:t>
            </a:r>
            <a:r>
              <a:rPr lang="en-US" sz="1800" dirty="0">
                <a:solidFill>
                  <a:srgbClr val="333333"/>
                </a:solidFill>
                <a:latin typeface="Calibri"/>
                <a:ea typeface="Calibri"/>
                <a:cs typeface="Calibri"/>
                <a:sym typeface="Calibri"/>
              </a:rPr>
              <a:t> Device Catalogue): </a:t>
            </a:r>
            <a:r>
              <a:rPr lang="en-US" sz="1800" u="sng" dirty="0">
                <a:solidFill>
                  <a:schemeClr val="hlink"/>
                </a:solidFill>
                <a:latin typeface="Calibri"/>
                <a:ea typeface="Calibri"/>
                <a:cs typeface="Calibri"/>
                <a:sym typeface="Calibri"/>
                <a:hlinkClick r:id="rId6"/>
              </a:rPr>
              <a:t>http://vocab.nerc.ac.uk/collection/L22/current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 categories (</a:t>
            </a:r>
            <a:r>
              <a:rPr lang="en-US" sz="1800" dirty="0" err="1">
                <a:solidFill>
                  <a:srgbClr val="333333"/>
                </a:solidFill>
                <a:latin typeface="Calibri"/>
                <a:ea typeface="Calibri"/>
                <a:cs typeface="Calibri"/>
                <a:sym typeface="Calibri"/>
              </a:rPr>
              <a:t>SeaDataNet</a:t>
            </a:r>
            <a:r>
              <a:rPr lang="en-US" sz="1800" dirty="0">
                <a:solidFill>
                  <a:srgbClr val="333333"/>
                </a:solidFill>
                <a:latin typeface="Calibri"/>
                <a:ea typeface="Calibri"/>
                <a:cs typeface="Calibri"/>
                <a:sym typeface="Calibri"/>
              </a:rPr>
              <a:t> device categories): </a:t>
            </a:r>
            <a:r>
              <a:rPr lang="en-US" sz="1800" u="sng" dirty="0">
                <a:solidFill>
                  <a:schemeClr val="hlink"/>
                </a:solidFill>
                <a:latin typeface="Calibri"/>
                <a:ea typeface="Calibri"/>
                <a:cs typeface="Calibri"/>
                <a:sym typeface="Calibri"/>
                <a:hlinkClick r:id="rId7"/>
              </a:rPr>
              <a:t>http://vocab.nerc.ac.uk/collection/L05/current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Vessels (ICES Platform Codes): </a:t>
            </a:r>
            <a:r>
              <a:rPr lang="en-US" sz="1800" u="sng" dirty="0">
                <a:solidFill>
                  <a:schemeClr val="hlink"/>
                </a:solidFill>
                <a:latin typeface="Calibri"/>
                <a:ea typeface="Calibri"/>
                <a:cs typeface="Calibri"/>
                <a:sym typeface="Calibri"/>
                <a:hlinkClick r:id="rId8"/>
              </a:rPr>
              <a:t>http://vocab.nerc.ac.uk/collection/C17/current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Lifestage</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9"/>
              </a:rPr>
              <a:t>http://vocab.nerc.ac.uk/collection/S11/current/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DOIs of papers or manuals on the sampling protocol used, published e.g. on IOC’s </a:t>
            </a:r>
            <a:r>
              <a:rPr lang="en-US" sz="1800" u="sng" dirty="0">
                <a:solidFill>
                  <a:schemeClr val="hlink"/>
                </a:solidFill>
                <a:latin typeface="Calibri"/>
                <a:ea typeface="Calibri"/>
                <a:cs typeface="Calibri"/>
                <a:sym typeface="Calibri"/>
                <a:hlinkClick r:id="rId10"/>
              </a:rPr>
              <a:t>Ocean Best Practices repository</a:t>
            </a:r>
            <a:r>
              <a:rPr lang="en-US" sz="1800" dirty="0">
                <a:solidFill>
                  <a:srgbClr val="333333"/>
                </a:solidFill>
                <a:latin typeface="Calibri"/>
                <a:ea typeface="Calibri"/>
                <a:cs typeface="Calibri"/>
                <a:sym typeface="Calibri"/>
              </a:rPr>
              <a:t>, for example: </a:t>
            </a:r>
            <a:r>
              <a:rPr lang="en-US" sz="1800" u="sng" dirty="0">
                <a:solidFill>
                  <a:schemeClr val="hlink"/>
                </a:solidFill>
                <a:latin typeface="Calibri"/>
                <a:ea typeface="Calibri"/>
                <a:cs typeface="Calibri"/>
                <a:sym typeface="Calibri"/>
                <a:hlinkClick r:id="rId11"/>
              </a:rPr>
              <a:t>http://hdl.handle.net/11329/304</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MeasurementUnitID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Units: </a:t>
            </a:r>
            <a:r>
              <a:rPr lang="en-US" sz="1800" u="sng" dirty="0">
                <a:solidFill>
                  <a:schemeClr val="hlink"/>
                </a:solidFill>
                <a:latin typeface="Calibri"/>
                <a:ea typeface="Calibri"/>
                <a:cs typeface="Calibri"/>
                <a:sym typeface="Calibri"/>
                <a:hlinkClick r:id="rId12"/>
              </a:rPr>
              <a:t>http://vocab.nerc.ac.uk/collection/P06/current</a:t>
            </a:r>
            <a:endParaRPr sz="1800" dirty="0">
              <a:solidFill>
                <a:srgbClr val="333333"/>
              </a:solidFill>
              <a:latin typeface="Calibri"/>
              <a:ea typeface="Calibri"/>
              <a:cs typeface="Calibri"/>
              <a:sym typeface="Calibri"/>
            </a:endParaRPr>
          </a:p>
        </p:txBody>
      </p:sp>
      <p:pic>
        <p:nvPicPr>
          <p:cNvPr id="333" name="Google Shape;333;p30"/>
          <p:cNvPicPr preferRelativeResize="0"/>
          <p:nvPr/>
        </p:nvPicPr>
        <p:blipFill rotWithShape="1">
          <a:blip r:embed="rId13">
            <a:alphaModFix/>
          </a:blip>
          <a:srcRect/>
          <a:stretch/>
        </p:blipFill>
        <p:spPr>
          <a:xfrm>
            <a:off x="11489067" y="6428728"/>
            <a:ext cx="537600" cy="337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1"/>
          <p:cNvPicPr preferRelativeResize="0"/>
          <p:nvPr/>
        </p:nvPicPr>
        <p:blipFill rotWithShape="1">
          <a:blip r:embed="rId3">
            <a:alphaModFix/>
          </a:blip>
          <a:srcRect/>
          <a:stretch/>
        </p:blipFill>
        <p:spPr>
          <a:xfrm>
            <a:off x="250372" y="525723"/>
            <a:ext cx="4529688" cy="3142881"/>
          </a:xfrm>
          <a:prstGeom prst="rect">
            <a:avLst/>
          </a:prstGeom>
          <a:noFill/>
          <a:ln w="9525" cap="flat" cmpd="sng">
            <a:solidFill>
              <a:schemeClr val="dk1"/>
            </a:solidFill>
            <a:prstDash val="solid"/>
            <a:round/>
            <a:headEnd type="none" w="sm" len="sm"/>
            <a:tailEnd type="none" w="sm" len="sm"/>
          </a:ln>
        </p:spPr>
      </p:pic>
      <p:sp>
        <p:nvSpPr>
          <p:cNvPr id="339" name="Google Shape;339;p31"/>
          <p:cNvSpPr/>
          <p:nvPr/>
        </p:nvSpPr>
        <p:spPr>
          <a:xfrm>
            <a:off x="108858" y="0"/>
            <a:ext cx="8064758" cy="369332"/>
          </a:xfrm>
          <a:prstGeom prst="rect">
            <a:avLst/>
          </a:prstGeom>
          <a:noFill/>
          <a:ln>
            <a:noFill/>
          </a:ln>
        </p:spPr>
        <p:txBody>
          <a:bodyPr spcFirstLastPara="1" wrap="square" lIns="91425" tIns="45700" rIns="91425" bIns="45700" anchor="t" anchorCtr="0">
            <a:noAutofit/>
          </a:bodyPr>
          <a:lstStyle/>
          <a:p>
            <a:r>
              <a:rPr lang="en-US" sz="1800" u="sng">
                <a:solidFill>
                  <a:schemeClr val="hlink"/>
                </a:solidFill>
                <a:latin typeface="Calibri"/>
                <a:ea typeface="Calibri"/>
                <a:cs typeface="Calibri"/>
                <a:sym typeface="Calibri"/>
                <a:hlinkClick r:id="rId4"/>
              </a:rPr>
              <a:t>https://www.bodc.ac.uk/resources/vocabularies/vocabulary_search/</a:t>
            </a:r>
            <a:r>
              <a:rPr lang="en-US" sz="1800">
                <a:solidFill>
                  <a:schemeClr val="dk1"/>
                </a:solidFill>
                <a:latin typeface="Calibri"/>
                <a:ea typeface="Calibri"/>
                <a:cs typeface="Calibri"/>
                <a:sym typeface="Calibri"/>
              </a:rPr>
              <a:t>.</a:t>
            </a:r>
            <a:endParaRPr/>
          </a:p>
        </p:txBody>
      </p:sp>
      <p:pic>
        <p:nvPicPr>
          <p:cNvPr id="340" name="Google Shape;340;p31"/>
          <p:cNvPicPr preferRelativeResize="0"/>
          <p:nvPr/>
        </p:nvPicPr>
        <p:blipFill rotWithShape="1">
          <a:blip r:embed="rId5">
            <a:alphaModFix/>
          </a:blip>
          <a:srcRect/>
          <a:stretch/>
        </p:blipFill>
        <p:spPr>
          <a:xfrm>
            <a:off x="5467741" y="3507383"/>
            <a:ext cx="6630019" cy="2800113"/>
          </a:xfrm>
          <a:prstGeom prst="rect">
            <a:avLst/>
          </a:prstGeom>
          <a:noFill/>
          <a:ln w="9525" cap="flat" cmpd="sng">
            <a:solidFill>
              <a:schemeClr val="dk1"/>
            </a:solidFill>
            <a:prstDash val="solid"/>
            <a:round/>
            <a:headEnd type="none" w="sm" len="sm"/>
            <a:tailEnd type="none" w="sm" len="sm"/>
          </a:ln>
        </p:spPr>
      </p:pic>
      <p:pic>
        <p:nvPicPr>
          <p:cNvPr id="341" name="Google Shape;341;p31"/>
          <p:cNvPicPr preferRelativeResize="0"/>
          <p:nvPr/>
        </p:nvPicPr>
        <p:blipFill rotWithShape="1">
          <a:blip r:embed="rId6">
            <a:alphaModFix/>
          </a:blip>
          <a:srcRect/>
          <a:stretch/>
        </p:blipFill>
        <p:spPr>
          <a:xfrm>
            <a:off x="5131839" y="1115925"/>
            <a:ext cx="6235635" cy="1163500"/>
          </a:xfrm>
          <a:prstGeom prst="rect">
            <a:avLst/>
          </a:prstGeom>
          <a:noFill/>
          <a:ln w="9525" cap="flat" cmpd="sng">
            <a:solidFill>
              <a:schemeClr val="dk1"/>
            </a:solidFill>
            <a:prstDash val="solid"/>
            <a:round/>
            <a:headEnd type="none" w="sm" len="sm"/>
            <a:tailEnd type="none" w="sm" len="sm"/>
          </a:ln>
        </p:spPr>
      </p:pic>
      <p:pic>
        <p:nvPicPr>
          <p:cNvPr id="342" name="Google Shape;342;p31"/>
          <p:cNvPicPr preferRelativeResize="0"/>
          <p:nvPr/>
        </p:nvPicPr>
        <p:blipFill rotWithShape="1">
          <a:blip r:embed="rId7">
            <a:alphaModFix/>
          </a:blip>
          <a:srcRect/>
          <a:stretch/>
        </p:blipFill>
        <p:spPr>
          <a:xfrm>
            <a:off x="308130" y="4384777"/>
            <a:ext cx="4095918" cy="2213077"/>
          </a:xfrm>
          <a:prstGeom prst="rect">
            <a:avLst/>
          </a:prstGeom>
          <a:noFill/>
          <a:ln w="9525" cap="flat" cmpd="sng">
            <a:solidFill>
              <a:schemeClr val="dk1"/>
            </a:solidFill>
            <a:prstDash val="solid"/>
            <a:round/>
            <a:headEnd type="none" w="sm" len="sm"/>
            <a:tailEnd type="none" w="sm" len="sm"/>
          </a:ln>
        </p:spPr>
      </p:pic>
      <p:sp>
        <p:nvSpPr>
          <p:cNvPr id="343" name="Google Shape;343;p31"/>
          <p:cNvSpPr/>
          <p:nvPr/>
        </p:nvSpPr>
        <p:spPr>
          <a:xfrm>
            <a:off x="4060210" y="1759038"/>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1"/>
          <p:cNvSpPr/>
          <p:nvPr/>
        </p:nvSpPr>
        <p:spPr>
          <a:xfrm rot="5400000">
            <a:off x="7472707" y="2806475"/>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5" name="Google Shape;345;p31"/>
          <p:cNvSpPr/>
          <p:nvPr/>
        </p:nvSpPr>
        <p:spPr>
          <a:xfrm rot="10800000">
            <a:off x="4404049" y="5322254"/>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6" name="Google Shape;346;p31"/>
          <p:cNvSpPr/>
          <p:nvPr/>
        </p:nvSpPr>
        <p:spPr>
          <a:xfrm>
            <a:off x="177282" y="4711959"/>
            <a:ext cx="4414773" cy="279919"/>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algn="ctr"/>
            <a:endParaRPr sz="1800">
              <a:solidFill>
                <a:schemeClr val="dk1"/>
              </a:solidFill>
              <a:latin typeface="Calibri"/>
              <a:ea typeface="Calibri"/>
              <a:cs typeface="Calibri"/>
              <a:sym typeface="Calibri"/>
            </a:endParaRPr>
          </a:p>
        </p:txBody>
      </p:sp>
      <p:pic>
        <p:nvPicPr>
          <p:cNvPr id="347" name="Google Shape;347;p31"/>
          <p:cNvPicPr preferRelativeResize="0"/>
          <p:nvPr/>
        </p:nvPicPr>
        <p:blipFill rotWithShape="1">
          <a:blip r:embed="rId8">
            <a:alphaModFix/>
          </a:blip>
          <a:srcRect/>
          <a:stretch/>
        </p:blipFill>
        <p:spPr>
          <a:xfrm>
            <a:off x="11489067" y="6428728"/>
            <a:ext cx="537600" cy="337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1757399" y="-19067"/>
            <a:ext cx="8892480" cy="836712"/>
          </a:xfrm>
          <a:prstGeom prst="rect">
            <a:avLst/>
          </a:prstGeom>
          <a:noFill/>
          <a:ln>
            <a:noFill/>
          </a:ln>
        </p:spPr>
        <p:txBody>
          <a:bodyPr spcFirstLastPara="1" wrap="square" lIns="91425" tIns="45700" rIns="91425" bIns="45700" anchor="ctr" anchorCtr="0">
            <a:noAutofit/>
          </a:bodyPr>
          <a:lstStyle/>
          <a:p>
            <a:pPr>
              <a:buSzPts val="2400"/>
            </a:pPr>
            <a:r>
              <a:rPr lang="en-US" sz="2400"/>
              <a:t>Data Standardisation</a:t>
            </a:r>
            <a:endParaRPr sz="2400"/>
          </a:p>
        </p:txBody>
      </p:sp>
      <p:sp>
        <p:nvSpPr>
          <p:cNvPr id="354" name="Google Shape;354;p32"/>
          <p:cNvSpPr/>
          <p:nvPr/>
        </p:nvSpPr>
        <p:spPr>
          <a:xfrm>
            <a:off x="4546928" y="2420888"/>
            <a:ext cx="2744744" cy="1143016"/>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355" name="Google Shape;355;p32"/>
          <p:cNvCxnSpPr>
            <a:endCxn id="356" idx="1"/>
          </p:cNvCxnSpPr>
          <p:nvPr/>
        </p:nvCxnSpPr>
        <p:spPr>
          <a:xfrm rot="10800000" flipH="1">
            <a:off x="7248216" y="2910358"/>
            <a:ext cx="791100" cy="195000"/>
          </a:xfrm>
          <a:prstGeom prst="curvedConnector3">
            <a:avLst>
              <a:gd name="adj1" fmla="val 49994"/>
            </a:avLst>
          </a:prstGeom>
          <a:noFill/>
          <a:ln w="25400" cap="flat" cmpd="sng">
            <a:solidFill>
              <a:schemeClr val="accent6"/>
            </a:solidFill>
            <a:prstDash val="solid"/>
            <a:miter lim="800000"/>
            <a:headEnd type="none" w="sm" len="sm"/>
            <a:tailEnd type="triangle" w="med" len="med"/>
          </a:ln>
        </p:spPr>
      </p:cxnSp>
      <p:sp>
        <p:nvSpPr>
          <p:cNvPr id="356" name="Google Shape;356;p32"/>
          <p:cNvSpPr txBox="1"/>
          <p:nvPr/>
        </p:nvSpPr>
        <p:spPr>
          <a:xfrm>
            <a:off x="8039316" y="2602583"/>
            <a:ext cx="2664296" cy="615553"/>
          </a:xfrm>
          <a:prstGeom prst="rect">
            <a:avLst/>
          </a:prstGeom>
          <a:noFill/>
          <a:ln>
            <a:noFill/>
          </a:ln>
        </p:spPr>
        <p:txBody>
          <a:bodyPr spcFirstLastPara="1" wrap="square" lIns="91425" tIns="45700" rIns="91425" bIns="45700" anchor="t" anchorCtr="0">
            <a:noAutofit/>
          </a:bodyPr>
          <a:lstStyle/>
          <a:p>
            <a:r>
              <a:rPr lang="en-US" sz="1700">
                <a:solidFill>
                  <a:schemeClr val="dk1"/>
                </a:solidFill>
                <a:latin typeface="Calibri"/>
                <a:ea typeface="Calibri"/>
                <a:cs typeface="Calibri"/>
                <a:sym typeface="Calibri"/>
              </a:rPr>
              <a:t>Controlled vocabulary </a:t>
            </a:r>
            <a:endParaRPr/>
          </a:p>
          <a:p>
            <a:r>
              <a:rPr lang="en-US" sz="1700">
                <a:solidFill>
                  <a:schemeClr val="dk1"/>
                </a:solidFill>
                <a:latin typeface="Calibri"/>
                <a:ea typeface="Calibri"/>
                <a:cs typeface="Calibri"/>
                <a:sym typeface="Calibri"/>
              </a:rPr>
              <a:t>Persistent identifiers (URIs)</a:t>
            </a:r>
            <a:endParaRPr/>
          </a:p>
        </p:txBody>
      </p:sp>
      <p:sp>
        <p:nvSpPr>
          <p:cNvPr id="357" name="Google Shape;357;p32"/>
          <p:cNvSpPr/>
          <p:nvPr/>
        </p:nvSpPr>
        <p:spPr>
          <a:xfrm>
            <a:off x="4367808"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MeasurementTypeID	</a:t>
            </a:r>
            <a:endParaRPr/>
          </a:p>
          <a:p>
            <a:r>
              <a:rPr lang="en-US" sz="1700">
                <a:solidFill>
                  <a:schemeClr val="dk1"/>
                </a:solidFill>
                <a:latin typeface="Calibri"/>
                <a:ea typeface="Calibri"/>
                <a:cs typeface="Calibri"/>
                <a:sym typeface="Calibri"/>
              </a:rPr>
              <a:t>	+ MeasurementValueID</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MeasurementUnitID</a:t>
            </a:r>
            <a:endParaRPr sz="1700">
              <a:solidFill>
                <a:schemeClr val="dk1"/>
              </a:solidFill>
              <a:latin typeface="Calibri"/>
              <a:ea typeface="Calibri"/>
              <a:cs typeface="Calibri"/>
              <a:sym typeface="Calibri"/>
            </a:endParaRPr>
          </a:p>
        </p:txBody>
      </p:sp>
      <p:sp>
        <p:nvSpPr>
          <p:cNvPr id="358" name="Google Shape;358;p32"/>
          <p:cNvSpPr/>
          <p:nvPr/>
        </p:nvSpPr>
        <p:spPr>
          <a:xfrm>
            <a:off x="2207568" y="1484787"/>
            <a:ext cx="5147672" cy="2161261"/>
          </a:xfrm>
          <a:prstGeom prst="rect">
            <a:avLst/>
          </a:prstGeom>
          <a:noFill/>
          <a:ln w="12700" cap="flat" cmpd="sng">
            <a:solidFill>
              <a:srgbClr val="339933"/>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59" name="Google Shape;359;p32"/>
          <p:cNvSpPr/>
          <p:nvPr/>
        </p:nvSpPr>
        <p:spPr>
          <a:xfrm>
            <a:off x="1919536"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MeasurementType	</a:t>
            </a:r>
            <a:endParaRPr/>
          </a:p>
          <a:p>
            <a:r>
              <a:rPr lang="en-US" sz="1700">
                <a:solidFill>
                  <a:schemeClr val="dk1"/>
                </a:solidFill>
                <a:latin typeface="Calibri"/>
                <a:ea typeface="Calibri"/>
                <a:cs typeface="Calibri"/>
                <a:sym typeface="Calibri"/>
              </a:rPr>
              <a:t>	  MeasurementValue</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MeasurementUnit</a:t>
            </a:r>
            <a:endParaRPr sz="1700">
              <a:solidFill>
                <a:schemeClr val="dk1"/>
              </a:solidFill>
              <a:latin typeface="Calibri"/>
              <a:ea typeface="Calibri"/>
              <a:cs typeface="Calibri"/>
              <a:sym typeface="Calibri"/>
            </a:endParaRPr>
          </a:p>
        </p:txBody>
      </p:sp>
      <p:sp>
        <p:nvSpPr>
          <p:cNvPr id="360" name="Google Shape;360;p32"/>
          <p:cNvSpPr/>
          <p:nvPr/>
        </p:nvSpPr>
        <p:spPr>
          <a:xfrm>
            <a:off x="2351584" y="1700808"/>
            <a:ext cx="4940088" cy="400110"/>
          </a:xfrm>
          <a:prstGeom prst="rect">
            <a:avLst/>
          </a:prstGeom>
          <a:noFill/>
          <a:ln>
            <a:noFill/>
          </a:ln>
        </p:spPr>
        <p:txBody>
          <a:bodyPr spcFirstLastPara="1" wrap="square" lIns="91425" tIns="45700" rIns="91425" bIns="45700" anchor="t" anchorCtr="0">
            <a:noAutofit/>
          </a:bodyPr>
          <a:lstStyle/>
          <a:p>
            <a:pPr algn="ctr"/>
            <a:r>
              <a:rPr lang="en-US" sz="2000" b="1">
                <a:solidFill>
                  <a:schemeClr val="dk1"/>
                </a:solidFill>
                <a:latin typeface="Calibri"/>
                <a:ea typeface="Calibri"/>
                <a:cs typeface="Calibri"/>
                <a:sym typeface="Calibri"/>
              </a:rPr>
              <a:t>Extended MoF Extension</a:t>
            </a:r>
            <a:endParaRPr/>
          </a:p>
        </p:txBody>
      </p:sp>
      <p:sp>
        <p:nvSpPr>
          <p:cNvPr id="361" name="Google Shape;361;p32"/>
          <p:cNvSpPr/>
          <p:nvPr/>
        </p:nvSpPr>
        <p:spPr>
          <a:xfrm>
            <a:off x="2317178" y="4188416"/>
            <a:ext cx="8027294" cy="20313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r>
              <a:rPr lang="en-US" sz="1800" b="1">
                <a:solidFill>
                  <a:schemeClr val="dk1"/>
                </a:solidFill>
                <a:latin typeface="Calibri"/>
                <a:ea typeface="Calibri"/>
                <a:cs typeface="Calibri"/>
                <a:sym typeface="Calibri"/>
              </a:rPr>
              <a:t>MeasurementType	    MeasurementTypeID</a:t>
            </a:r>
            <a:endParaRPr sz="1800" b="1">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Body length	    http://vocab.nerc.ac.uk/collection/P01/current/OBSINDLX</a:t>
            </a:r>
            <a:endParaRPr/>
          </a:p>
          <a:p>
            <a:r>
              <a:rPr lang="en-US" sz="1800">
                <a:solidFill>
                  <a:schemeClr val="dk1"/>
                </a:solidFill>
                <a:latin typeface="Calibri"/>
                <a:ea typeface="Calibri"/>
                <a:cs typeface="Calibri"/>
                <a:sym typeface="Calibri"/>
              </a:rPr>
              <a:t>Length		    http://vocab.nerc.ac.uk/collection/P01/current/OBSINDLX</a:t>
            </a:r>
            <a:endParaRPr/>
          </a:p>
          <a:p>
            <a:r>
              <a:rPr lang="en-US" sz="1800">
                <a:solidFill>
                  <a:schemeClr val="dk1"/>
                </a:solidFill>
                <a:latin typeface="Calibri"/>
                <a:ea typeface="Calibri"/>
                <a:cs typeface="Calibri"/>
                <a:sym typeface="Calibri"/>
              </a:rPr>
              <a:t>Length (mm)	    http://vocab.nerc.ac.uk/collection/P01/current/OBSINDLX</a:t>
            </a:r>
            <a:endParaRPr/>
          </a:p>
          <a:p>
            <a:r>
              <a:rPr lang="en-US" sz="1800">
                <a:solidFill>
                  <a:schemeClr val="dk1"/>
                </a:solidFill>
                <a:latin typeface="Calibri"/>
                <a:ea typeface="Calibri"/>
                <a:cs typeface="Calibri"/>
                <a:sym typeface="Calibri"/>
              </a:rPr>
              <a:t>length_in_m	    http://vocab.nerc.ac.uk/collection/P01/current/OBSINDLX</a:t>
            </a:r>
            <a:endParaRPr/>
          </a:p>
          <a:p>
            <a:r>
              <a:rPr lang="en-US" sz="1800">
                <a:solidFill>
                  <a:schemeClr val="dk1"/>
                </a:solidFill>
                <a:latin typeface="Calibri"/>
                <a:ea typeface="Calibri"/>
                <a:cs typeface="Calibri"/>
                <a:sym typeface="Calibri"/>
              </a:rPr>
              <a:t>Length of specimen	    http://vocab.nerc.ac.uk/collection/P01/current/OBSINDLX</a:t>
            </a:r>
            <a:endParaRPr/>
          </a:p>
          <a:p>
            <a:r>
              <a:rPr lang="en-US" sz="1800" b="1">
                <a:solidFill>
                  <a:schemeClr val="dk1"/>
                </a:solidFill>
                <a:latin typeface="Calibri"/>
                <a:ea typeface="Calibri"/>
                <a:cs typeface="Calibri"/>
                <a:sym typeface="Calibri"/>
              </a:rPr>
              <a:t>…	</a:t>
            </a:r>
            <a:endParaRPr/>
          </a:p>
        </p:txBody>
      </p:sp>
      <p:pic>
        <p:nvPicPr>
          <p:cNvPr id="362" name="Google Shape;362;p32"/>
          <p:cNvPicPr preferRelativeResize="0"/>
          <p:nvPr/>
        </p:nvPicPr>
        <p:blipFill rotWithShape="1">
          <a:blip r:embed="rId3">
            <a:alphaModFix/>
          </a:blip>
          <a:srcRect/>
          <a:stretch/>
        </p:blipFill>
        <p:spPr>
          <a:xfrm>
            <a:off x="1991544" y="857485"/>
            <a:ext cx="5410006" cy="3291088"/>
          </a:xfrm>
          <a:prstGeom prst="rect">
            <a:avLst/>
          </a:prstGeom>
          <a:noFill/>
          <a:ln>
            <a:noFill/>
          </a:ln>
        </p:spPr>
      </p:pic>
      <p:cxnSp>
        <p:nvCxnSpPr>
          <p:cNvPr id="363" name="Google Shape;363;p32"/>
          <p:cNvCxnSpPr/>
          <p:nvPr/>
        </p:nvCxnSpPr>
        <p:spPr>
          <a:xfrm rot="5400000" flipH="1">
            <a:off x="6057066" y="2382854"/>
            <a:ext cx="3030600" cy="933900"/>
          </a:xfrm>
          <a:prstGeom prst="bentConnector3">
            <a:avLst>
              <a:gd name="adj1" fmla="val 100161"/>
            </a:avLst>
          </a:prstGeom>
          <a:noFill/>
          <a:ln w="44450" cap="flat" cmpd="sng">
            <a:solidFill>
              <a:schemeClr val="accent1"/>
            </a:solidFill>
            <a:prstDash val="solid"/>
            <a:miter lim="800000"/>
            <a:headEnd type="none" w="sm" len="sm"/>
            <a:tailEnd type="triangle" w="med" len="med"/>
          </a:ln>
        </p:spPr>
      </p:cxnSp>
      <p:sp>
        <p:nvSpPr>
          <p:cNvPr id="364" name="Google Shape;364;p32"/>
          <p:cNvSpPr/>
          <p:nvPr/>
        </p:nvSpPr>
        <p:spPr>
          <a:xfrm>
            <a:off x="1991544" y="1587893"/>
            <a:ext cx="4752528" cy="200035"/>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65" name="Google Shape;365;p32"/>
          <p:cNvSpPr/>
          <p:nvPr/>
        </p:nvSpPr>
        <p:spPr>
          <a:xfrm>
            <a:off x="1970718" y="1979948"/>
            <a:ext cx="5421426" cy="508476"/>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a:t>
            </a:r>
            <a:endParaRPr/>
          </a:p>
        </p:txBody>
      </p:sp>
      <p:sp>
        <p:nvSpPr>
          <p:cNvPr id="215" name="Google Shape;21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a:t>When to use Event Core?</a:t>
            </a:r>
            <a:endParaRPr/>
          </a:p>
          <a:p>
            <a:pPr marL="228600" indent="-228600">
              <a:buSzPts val="2800"/>
            </a:pPr>
            <a:r>
              <a:rPr lang="en-US"/>
              <a:t>When the dataset contains abiotic measurements, or other biological measurements which are related to an entire sample (not a single specimen)</a:t>
            </a:r>
            <a:endParaRPr/>
          </a:p>
          <a:p>
            <a:pPr marL="228600" indent="-228600">
              <a:buSzPts val="2800"/>
            </a:pPr>
            <a:r>
              <a:rPr lang="en-US"/>
              <a:t>When specific details are known about how a biological sample was taken and processed. </a:t>
            </a:r>
            <a:endParaRPr/>
          </a:p>
          <a:p>
            <a:pPr marL="228600" indent="-228600">
              <a:buSzPts val="2800"/>
            </a:pPr>
            <a:r>
              <a:rPr lang="en-US"/>
              <a:t>Event Core should be used in combination with the Occurrence Extension and the ExtendedMeasurementOrFact Extension.</a:t>
            </a:r>
            <a:endParaRPr/>
          </a:p>
          <a:p>
            <a:pPr marL="228600" indent="-50800">
              <a:buSzPts val="2800"/>
              <a:buNone/>
            </a:pPr>
            <a:endParaRPr/>
          </a:p>
        </p:txBody>
      </p:sp>
      <p:pic>
        <p:nvPicPr>
          <p:cNvPr id="216" name="Google Shape;216;p23"/>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a:t>
            </a:r>
            <a:endParaRPr/>
          </a:p>
        </p:txBody>
      </p:sp>
      <p:sp>
        <p:nvSpPr>
          <p:cNvPr id="121" name="Google Shape;1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1600"/>
              <a:buNone/>
            </a:pPr>
            <a:r>
              <a:rPr lang="en-US" sz="1600"/>
              <a:t>When to use Occurrence Core?</a:t>
            </a:r>
            <a:endParaRPr/>
          </a:p>
          <a:p>
            <a:pPr marL="228600" indent="-228600">
              <a:buSzPts val="1600"/>
            </a:pPr>
            <a:r>
              <a:rPr lang="en-US" sz="1600"/>
              <a:t>No information on how the data was sampled or samples were processed.</a:t>
            </a:r>
            <a:endParaRPr/>
          </a:p>
          <a:p>
            <a:pPr marL="228600" indent="-228600">
              <a:buSzPts val="1600"/>
            </a:pPr>
            <a:r>
              <a:rPr lang="en-US" sz="1600"/>
              <a:t>No abiotic measurements are taken or provided</a:t>
            </a:r>
            <a:endParaRPr/>
          </a:p>
          <a:p>
            <a:pPr marL="228600" indent="-228600">
              <a:buSzPts val="1600"/>
            </a:pPr>
            <a:r>
              <a:rPr lang="en-US" sz="1600"/>
              <a:t>Biological measurements are made on individual specimens (each specimen is a single occurrence record)</a:t>
            </a:r>
            <a:endParaRPr/>
          </a:p>
          <a:p>
            <a:pPr marL="228600" indent="-228600">
              <a:buSzPts val="1600"/>
            </a:pPr>
            <a:r>
              <a:rPr lang="en-US" sz="1600"/>
              <a:t>This is often the case for museum collections, citations of occurrences from literature, individual sightings.</a:t>
            </a:r>
            <a:endParaRPr/>
          </a:p>
          <a:p>
            <a:pPr marL="0" indent="0">
              <a:buSzPts val="1600"/>
              <a:buNone/>
            </a:pPr>
            <a:r>
              <a:rPr lang="en-US" sz="1600"/>
              <a:t>Minimum of 8 (required) DwC terms</a:t>
            </a:r>
            <a:endParaRPr/>
          </a:p>
        </p:txBody>
      </p:sp>
      <p:graphicFrame>
        <p:nvGraphicFramePr>
          <p:cNvPr id="122" name="Google Shape;122;p16"/>
          <p:cNvGraphicFramePr/>
          <p:nvPr/>
        </p:nvGraphicFramePr>
        <p:xfrm>
          <a:off x="838200" y="432827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23" name="Google Shape;123;p1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7"/>
            <a:ext cx="11083724" cy="1325563"/>
          </a:xfrm>
          <a:prstGeom prst="rect">
            <a:avLst/>
          </a:prstGeom>
          <a:noFill/>
          <a:ln>
            <a:noFill/>
          </a:ln>
        </p:spPr>
        <p:txBody>
          <a:bodyPr spcFirstLastPara="1" wrap="square" lIns="91425" tIns="45700" rIns="91425" bIns="45700" anchor="ctr" anchorCtr="0">
            <a:noAutofit/>
          </a:bodyPr>
          <a:lstStyle/>
          <a:p>
            <a:pPr>
              <a:buSzPts val="4400"/>
            </a:pPr>
            <a:r>
              <a:rPr lang="en-US"/>
              <a:t>ExtendedMeasurementOrFact Extension (eMoF)</a:t>
            </a:r>
            <a:endParaRPr/>
          </a:p>
        </p:txBody>
      </p:sp>
      <p:sp>
        <p:nvSpPr>
          <p:cNvPr id="222" name="Google Shape;222;p24"/>
          <p:cNvSpPr txBox="1">
            <a:spLocks noGrp="1"/>
          </p:cNvSpPr>
          <p:nvPr>
            <p:ph type="body" idx="1"/>
          </p:nvPr>
        </p:nvSpPr>
        <p:spPr>
          <a:xfrm>
            <a:off x="254650" y="1559375"/>
            <a:ext cx="11667300" cy="5522100"/>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dirty="0"/>
              <a:t>The </a:t>
            </a:r>
            <a:r>
              <a:rPr lang="en-US" dirty="0" err="1"/>
              <a:t>eMoF</a:t>
            </a:r>
            <a:r>
              <a:rPr lang="en-US" dirty="0"/>
              <a:t> extension is used to store:</a:t>
            </a:r>
            <a:endParaRPr dirty="0"/>
          </a:p>
          <a:p>
            <a:pPr marL="0" indent="0">
              <a:buSzPts val="2800"/>
              <a:buNone/>
            </a:pPr>
            <a:endParaRPr dirty="0"/>
          </a:p>
          <a:p>
            <a:pPr marL="228600" indent="-228600">
              <a:buSzPts val="2800"/>
            </a:pPr>
            <a:r>
              <a:rPr lang="en-US" dirty="0"/>
              <a:t>Organism quantifications (e.g. counts, abundance, biomass, % live cover, etc.)</a:t>
            </a:r>
            <a:endParaRPr dirty="0"/>
          </a:p>
          <a:p>
            <a:pPr marL="228600" indent="-228600">
              <a:buSzPts val="2800"/>
            </a:pPr>
            <a:r>
              <a:rPr lang="en-US" dirty="0"/>
              <a:t>Species biometrics (e.g. body length, weight, etc.)</a:t>
            </a:r>
            <a:endParaRPr dirty="0"/>
          </a:p>
          <a:p>
            <a:pPr marL="228600" indent="-228600">
              <a:buSzPts val="2800"/>
            </a:pPr>
            <a:r>
              <a:rPr lang="en-US" dirty="0"/>
              <a:t>Facts documenting a specimen (e.g. sex, </a:t>
            </a:r>
            <a:r>
              <a:rPr lang="en-US" dirty="0" err="1"/>
              <a:t>lifestage</a:t>
            </a:r>
            <a:r>
              <a:rPr lang="en-US" dirty="0"/>
              <a:t>, living/dead, behavior, invasiveness, etc.)</a:t>
            </a:r>
            <a:endParaRPr dirty="0"/>
          </a:p>
          <a:p>
            <a:pPr marL="228600" indent="-228600">
              <a:buSzPts val="2800"/>
            </a:pPr>
            <a:r>
              <a:rPr lang="en-US" dirty="0"/>
              <a:t>Abiotic measurements (e.g. temperature, salinity, oxygen, sediment grain size, habitat features)</a:t>
            </a:r>
            <a:endParaRPr dirty="0"/>
          </a:p>
          <a:p>
            <a:pPr marL="228600" indent="-228600">
              <a:buSzPts val="2800"/>
            </a:pPr>
            <a:r>
              <a:rPr lang="en-US" dirty="0"/>
              <a:t>Facts documenting the sampling activity (e.g. sampling device, sampled area, sampled volume, sieve mesh size).</a:t>
            </a:r>
            <a:endParaRPr dirty="0"/>
          </a:p>
          <a:p>
            <a:pPr marL="228600" indent="-50800">
              <a:buSzPts val="2800"/>
              <a:buNone/>
            </a:pPr>
            <a:endParaRPr dirty="0"/>
          </a:p>
        </p:txBody>
      </p:sp>
      <p:pic>
        <p:nvPicPr>
          <p:cNvPr id="223" name="Google Shape;223;p24"/>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 + ExtendedMeasurementOrFact Extension</a:t>
            </a:r>
            <a:endParaRPr/>
          </a:p>
        </p:txBody>
      </p:sp>
      <p:sp>
        <p:nvSpPr>
          <p:cNvPr id="129" name="Google Shape;129;p17"/>
          <p:cNvSpPr txBox="1">
            <a:spLocks noGrp="1"/>
          </p:cNvSpPr>
          <p:nvPr>
            <p:ph type="body" idx="1"/>
          </p:nvPr>
        </p:nvSpPr>
        <p:spPr>
          <a:xfrm>
            <a:off x="838200" y="1825627"/>
            <a:ext cx="10515600" cy="532093"/>
          </a:xfrm>
          <a:prstGeom prst="rect">
            <a:avLst/>
          </a:prstGeom>
          <a:noFill/>
          <a:ln>
            <a:noFill/>
          </a:ln>
        </p:spPr>
        <p:txBody>
          <a:bodyPr spcFirstLastPara="1" wrap="square" lIns="91425" tIns="45700" rIns="91425" bIns="45700" anchor="t" anchorCtr="0">
            <a:noAutofit/>
          </a:bodyPr>
          <a:lstStyle/>
          <a:p>
            <a:pPr marL="228600" indent="-228600">
              <a:spcBef>
                <a:spcPts val="0"/>
              </a:spcBef>
              <a:buSzPts val="1600"/>
            </a:pPr>
            <a:r>
              <a:rPr lang="en-US" sz="1600"/>
              <a:t>Occurrences and measurements made on individual specimens, e.g. body size, counts, wet weight, life stage, etc.</a:t>
            </a:r>
            <a:endParaRPr/>
          </a:p>
        </p:txBody>
      </p:sp>
      <p:graphicFrame>
        <p:nvGraphicFramePr>
          <p:cNvPr id="130" name="Google Shape;130;p17"/>
          <p:cNvGraphicFramePr/>
          <p:nvPr/>
        </p:nvGraphicFramePr>
        <p:xfrm>
          <a:off x="869581" y="228600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31" name="Google Shape;131;p17"/>
          <p:cNvGraphicFramePr/>
          <p:nvPr/>
        </p:nvGraphicFramePr>
        <p:xfrm>
          <a:off x="869582" y="5032379"/>
          <a:ext cx="10959725" cy="1301800"/>
        </p:xfrm>
        <a:graphic>
          <a:graphicData uri="http://schemas.openxmlformats.org/drawingml/2006/table">
            <a:tbl>
              <a:tblPr>
                <a:noFill/>
                <a:tableStyleId>{C539F650-E1D3-432D-80FD-D8F09C15E14C}</a:tableStyleId>
              </a:tblPr>
              <a:tblGrid>
                <a:gridCol w="962250">
                  <a:extLst>
                    <a:ext uri="{9D8B030D-6E8A-4147-A177-3AD203B41FA5}">
                      <a16:colId xmlns:a16="http://schemas.microsoft.com/office/drawing/2014/main" val="20000"/>
                    </a:ext>
                  </a:extLst>
                </a:gridCol>
                <a:gridCol w="1232375">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gridCol w="770500">
                  <a:extLst>
                    <a:ext uri="{9D8B030D-6E8A-4147-A177-3AD203B41FA5}">
                      <a16:colId xmlns:a16="http://schemas.microsoft.com/office/drawing/2014/main" val="20003"/>
                    </a:ext>
                  </a:extLst>
                </a:gridCol>
                <a:gridCol w="794075">
                  <a:extLst>
                    <a:ext uri="{9D8B030D-6E8A-4147-A177-3AD203B41FA5}">
                      <a16:colId xmlns:a16="http://schemas.microsoft.com/office/drawing/2014/main" val="20004"/>
                    </a:ext>
                  </a:extLst>
                </a:gridCol>
                <a:gridCol w="782050">
                  <a:extLst>
                    <a:ext uri="{9D8B030D-6E8A-4147-A177-3AD203B41FA5}">
                      <a16:colId xmlns:a16="http://schemas.microsoft.com/office/drawing/2014/main" val="20005"/>
                    </a:ext>
                  </a:extLst>
                </a:gridCol>
                <a:gridCol w="3238775">
                  <a:extLst>
                    <a:ext uri="{9D8B030D-6E8A-4147-A177-3AD203B41FA5}">
                      <a16:colId xmlns:a16="http://schemas.microsoft.com/office/drawing/2014/main" val="20006"/>
                    </a:ext>
                  </a:extLst>
                </a:gridCol>
              </a:tblGrid>
              <a:tr h="1391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4</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15</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32" name="Google Shape;132;p17"/>
          <p:cNvCxnSpPr/>
          <p:nvPr/>
        </p:nvCxnSpPr>
        <p:spPr>
          <a:xfrm flipH="1">
            <a:off x="869717" y="4668253"/>
            <a:ext cx="2679600" cy="1014900"/>
          </a:xfrm>
          <a:prstGeom prst="bentConnector3">
            <a:avLst>
              <a:gd name="adj1" fmla="val 108536"/>
            </a:avLst>
          </a:prstGeom>
          <a:noFill/>
          <a:ln w="38100" cap="flat" cmpd="sng">
            <a:solidFill>
              <a:srgbClr val="FF0000"/>
            </a:solidFill>
            <a:prstDash val="solid"/>
            <a:miter lim="800000"/>
            <a:headEnd type="none" w="sm" len="sm"/>
            <a:tailEnd type="triangle" w="med" len="med"/>
          </a:ln>
        </p:spPr>
      </p:cxnSp>
      <p:cxnSp>
        <p:nvCxnSpPr>
          <p:cNvPr id="133" name="Google Shape;133;p17"/>
          <p:cNvCxnSpPr/>
          <p:nvPr/>
        </p:nvCxnSpPr>
        <p:spPr>
          <a:xfrm rot="10800000" flipH="1">
            <a:off x="3549317" y="4204753"/>
            <a:ext cx="1191000" cy="463500"/>
          </a:xfrm>
          <a:prstGeom prst="bentConnector3">
            <a:avLst>
              <a:gd name="adj1" fmla="val 99506"/>
            </a:avLst>
          </a:prstGeom>
          <a:noFill/>
          <a:ln w="38100" cap="flat" cmpd="sng">
            <a:solidFill>
              <a:srgbClr val="FF0000"/>
            </a:solidFill>
            <a:prstDash val="solid"/>
            <a:miter lim="800000"/>
            <a:headEnd type="none" w="sm" len="sm"/>
            <a:tailEnd type="triangle" w="med" len="med"/>
          </a:ln>
        </p:spPr>
      </p:cxnSp>
      <p:pic>
        <p:nvPicPr>
          <p:cNvPr id="134" name="Google Shape;134;p17"/>
          <p:cNvPicPr preferRelativeResize="0"/>
          <p:nvPr/>
        </p:nvPicPr>
        <p:blipFill rotWithShape="1">
          <a:blip r:embed="rId7">
            <a:alphaModFix/>
          </a:blip>
          <a:srcRect/>
          <a:stretch/>
        </p:blipFill>
        <p:spPr>
          <a:xfrm>
            <a:off x="11489067" y="6428728"/>
            <a:ext cx="537600" cy="3370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 + Occurrence Extension</a:t>
            </a:r>
            <a:endParaRPr/>
          </a:p>
        </p:txBody>
      </p:sp>
      <p:graphicFrame>
        <p:nvGraphicFramePr>
          <p:cNvPr id="184" name="Google Shape;184;p20"/>
          <p:cNvGraphicFramePr/>
          <p:nvPr/>
        </p:nvGraphicFramePr>
        <p:xfrm>
          <a:off x="499640" y="1791685"/>
          <a:ext cx="11056125" cy="1956290"/>
        </p:xfrm>
        <a:graphic>
          <a:graphicData uri="http://schemas.openxmlformats.org/drawingml/2006/table">
            <a:tbl>
              <a:tblPr>
                <a:noFill/>
                <a:tableStyleId>{C539F650-E1D3-432D-80FD-D8F09C15E14C}</a:tableStyleId>
              </a:tblPr>
              <a:tblGrid>
                <a:gridCol w="1682725">
                  <a:extLst>
                    <a:ext uri="{9D8B030D-6E8A-4147-A177-3AD203B41FA5}">
                      <a16:colId xmlns:a16="http://schemas.microsoft.com/office/drawing/2014/main" val="20000"/>
                    </a:ext>
                  </a:extLst>
                </a:gridCol>
                <a:gridCol w="1520125">
                  <a:extLst>
                    <a:ext uri="{9D8B030D-6E8A-4147-A177-3AD203B41FA5}">
                      <a16:colId xmlns:a16="http://schemas.microsoft.com/office/drawing/2014/main" val="20001"/>
                    </a:ext>
                  </a:extLst>
                </a:gridCol>
                <a:gridCol w="732700">
                  <a:extLst>
                    <a:ext uri="{9D8B030D-6E8A-4147-A177-3AD203B41FA5}">
                      <a16:colId xmlns:a16="http://schemas.microsoft.com/office/drawing/2014/main" val="20002"/>
                    </a:ext>
                  </a:extLst>
                </a:gridCol>
                <a:gridCol w="732700">
                  <a:extLst>
                    <a:ext uri="{9D8B030D-6E8A-4147-A177-3AD203B41FA5}">
                      <a16:colId xmlns:a16="http://schemas.microsoft.com/office/drawing/2014/main" val="20003"/>
                    </a:ext>
                  </a:extLst>
                </a:gridCol>
                <a:gridCol w="904425">
                  <a:extLst>
                    <a:ext uri="{9D8B030D-6E8A-4147-A177-3AD203B41FA5}">
                      <a16:colId xmlns:a16="http://schemas.microsoft.com/office/drawing/2014/main" val="20004"/>
                    </a:ext>
                  </a:extLst>
                </a:gridCol>
                <a:gridCol w="1203525">
                  <a:extLst>
                    <a:ext uri="{9D8B030D-6E8A-4147-A177-3AD203B41FA5}">
                      <a16:colId xmlns:a16="http://schemas.microsoft.com/office/drawing/2014/main" val="20005"/>
                    </a:ext>
                  </a:extLst>
                </a:gridCol>
                <a:gridCol w="590025">
                  <a:extLst>
                    <a:ext uri="{9D8B030D-6E8A-4147-A177-3AD203B41FA5}">
                      <a16:colId xmlns:a16="http://schemas.microsoft.com/office/drawing/2014/main" val="20006"/>
                    </a:ext>
                  </a:extLst>
                </a:gridCol>
                <a:gridCol w="528000">
                  <a:extLst>
                    <a:ext uri="{9D8B030D-6E8A-4147-A177-3AD203B41FA5}">
                      <a16:colId xmlns:a16="http://schemas.microsoft.com/office/drawing/2014/main" val="20007"/>
                    </a:ext>
                  </a:extLst>
                </a:gridCol>
                <a:gridCol w="494300">
                  <a:extLst>
                    <a:ext uri="{9D8B030D-6E8A-4147-A177-3AD203B41FA5}">
                      <a16:colId xmlns:a16="http://schemas.microsoft.com/office/drawing/2014/main" val="20008"/>
                    </a:ext>
                  </a:extLst>
                </a:gridCol>
                <a:gridCol w="2667600">
                  <a:extLst>
                    <a:ext uri="{9D8B030D-6E8A-4147-A177-3AD203B41FA5}">
                      <a16:colId xmlns:a16="http://schemas.microsoft.com/office/drawing/2014/main" val="20009"/>
                    </a:ext>
                  </a:extLst>
                </a:gridCol>
              </a:tblGrid>
              <a:tr h="11430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parentEventID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type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eventDate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decimalLatitude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decimalLongitude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coordinateUncertaintyInMeters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minimumDepthInMeters</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maximumDepthInMeters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footprintWKT</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cruise</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station</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10.854039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-63.697436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 transect</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10.853500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33</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LINESTRING (-63.69870 10.85351, -63.69809 10.85352)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10.853450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-63.698586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6925">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plankton_nov2009:S1:dragging:T2</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10.853469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-63.698422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plankton_nov2009:S1:dragging:T3</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10.853492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-63.698511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85" name="Google Shape;185;p20"/>
          <p:cNvGraphicFramePr/>
          <p:nvPr/>
        </p:nvGraphicFramePr>
        <p:xfrm>
          <a:off x="499640" y="3951102"/>
          <a:ext cx="10515600" cy="2293760"/>
        </p:xfrm>
        <a:graphic>
          <a:graphicData uri="http://schemas.openxmlformats.org/drawingml/2006/table">
            <a:tbl>
              <a:tblPr>
                <a:noFill/>
                <a:tableStyleId>{C539F650-E1D3-432D-80FD-D8F09C15E14C}</a:tableStyleId>
              </a:tblPr>
              <a:tblGrid>
                <a:gridCol w="1499575">
                  <a:extLst>
                    <a:ext uri="{9D8B030D-6E8A-4147-A177-3AD203B41FA5}">
                      <a16:colId xmlns:a16="http://schemas.microsoft.com/office/drawing/2014/main" val="20000"/>
                    </a:ext>
                  </a:extLst>
                </a:gridCol>
                <a:gridCol w="10968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2360900">
                  <a:extLst>
                    <a:ext uri="{9D8B030D-6E8A-4147-A177-3AD203B41FA5}">
                      <a16:colId xmlns:a16="http://schemas.microsoft.com/office/drawing/2014/main" val="20003"/>
                    </a:ext>
                  </a:extLst>
                </a:gridCol>
                <a:gridCol w="192712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966675">
                  <a:extLst>
                    <a:ext uri="{9D8B030D-6E8A-4147-A177-3AD203B41FA5}">
                      <a16:colId xmlns:a16="http://schemas.microsoft.com/office/drawing/2014/main" val="20006"/>
                    </a:ext>
                  </a:extLst>
                </a:gridCol>
              </a:tblGrid>
              <a:tr h="14625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scientificNameAuthorship</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basisOfRecord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occurrenceStatus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Rhizosolenia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urn:lsid:marinespecies.org:taxname:149069</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 Brightwell, 1858</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Noctiluca scintillans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(Macartney) Kofoid &amp; Swezy, 1921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MCNUSB_plank0003</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Thalassiothrix frauenfeldii</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urn:lsid:marinespecies.org:taxname:176365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(Grunow) Grunow, 1880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Ceratium fusus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urn:lsid:marinespecies.org:taxname:109951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(Ehrenberg) Dujardin, 1841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 coarctatum</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urn:lsid:marinespecies.org:taxname:178180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Lauder, 1864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MCNUSB_plank0006</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urn:lsid:marinespecies.org:taxname:148985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C.G. Ehrenberg, 1844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MCNUSB_plank0007</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Guinardia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urn:lsid:marinespecies.org:taxname:149111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 Peragallo, 1892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186" name="Google Shape;186;p20"/>
          <p:cNvCxnSpPr/>
          <p:nvPr/>
        </p:nvCxnSpPr>
        <p:spPr>
          <a:xfrm>
            <a:off x="1371600" y="3254041"/>
            <a:ext cx="0" cy="596064"/>
          </a:xfrm>
          <a:prstGeom prst="straightConnector1">
            <a:avLst/>
          </a:prstGeom>
          <a:noFill/>
          <a:ln w="38100" cap="flat" cmpd="sng">
            <a:solidFill>
              <a:srgbClr val="FF0000"/>
            </a:solidFill>
            <a:prstDash val="solid"/>
            <a:miter lim="800000"/>
            <a:headEnd type="triangle" w="med" len="med"/>
            <a:tailEnd type="triangle" w="med" len="med"/>
          </a:ln>
        </p:spPr>
      </p:cxnSp>
      <p:pic>
        <p:nvPicPr>
          <p:cNvPr id="188" name="Google Shape;188;p20"/>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OBIS-ENV-DATA proposed the ExtendedMeasurementOrFact Extension</a:t>
            </a:r>
            <a:endParaRPr/>
          </a:p>
        </p:txBody>
      </p:sp>
      <p:pic>
        <p:nvPicPr>
          <p:cNvPr id="203" name="Google Shape;203;p22"/>
          <p:cNvPicPr preferRelativeResize="0"/>
          <p:nvPr/>
        </p:nvPicPr>
        <p:blipFill rotWithShape="1">
          <a:blip r:embed="rId3">
            <a:alphaModFix/>
          </a:blip>
          <a:srcRect/>
          <a:stretch/>
        </p:blipFill>
        <p:spPr>
          <a:xfrm>
            <a:off x="1766906" y="2017397"/>
            <a:ext cx="5955688" cy="4279349"/>
          </a:xfrm>
          <a:prstGeom prst="rect">
            <a:avLst/>
          </a:prstGeom>
          <a:noFill/>
          <a:ln>
            <a:noFill/>
          </a:ln>
        </p:spPr>
      </p:pic>
      <p:sp>
        <p:nvSpPr>
          <p:cNvPr id="204" name="Google Shape;204;p22"/>
          <p:cNvSpPr/>
          <p:nvPr/>
        </p:nvSpPr>
        <p:spPr>
          <a:xfrm>
            <a:off x="4335462" y="2273618"/>
            <a:ext cx="2904530" cy="523220"/>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Tahoma"/>
                <a:ea typeface="Tahoma"/>
                <a:cs typeface="Tahoma"/>
                <a:sym typeface="Tahoma"/>
              </a:rPr>
              <a:t>Sample or Observation</a:t>
            </a:r>
            <a:br>
              <a:rPr lang="en-US" sz="1200">
                <a:solidFill>
                  <a:schemeClr val="dk1"/>
                </a:solidFill>
                <a:latin typeface="Tahoma"/>
                <a:ea typeface="Tahoma"/>
                <a:cs typeface="Tahoma"/>
                <a:sym typeface="Tahoma"/>
              </a:rPr>
            </a:br>
            <a:r>
              <a:rPr lang="en-US" sz="1200">
                <a:latin typeface="Tahoma"/>
                <a:ea typeface="Tahoma"/>
                <a:cs typeface="Tahoma"/>
                <a:sym typeface="Tahoma"/>
              </a:rPr>
              <a:t>(time, location, depth, event hierarchy)</a:t>
            </a:r>
            <a:endParaRPr sz="1200">
              <a:latin typeface="Calibri"/>
              <a:ea typeface="Calibri"/>
              <a:cs typeface="Calibri"/>
              <a:sym typeface="Calibri"/>
            </a:endParaRPr>
          </a:p>
        </p:txBody>
      </p:sp>
      <p:sp>
        <p:nvSpPr>
          <p:cNvPr id="205" name="Google Shape;205;p22"/>
          <p:cNvSpPr txBox="1"/>
          <p:nvPr/>
        </p:nvSpPr>
        <p:spPr>
          <a:xfrm>
            <a:off x="7448274" y="3116303"/>
            <a:ext cx="4187466" cy="1815882"/>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Sampling protocol </a:t>
            </a:r>
            <a:endParaRPr/>
          </a:p>
          <a:p>
            <a:r>
              <a:rPr lang="en-US" sz="1200">
                <a:latin typeface="Tahoma"/>
                <a:ea typeface="Tahoma"/>
                <a:cs typeface="Tahoma"/>
                <a:sym typeface="Tahoma"/>
              </a:rPr>
              <a:t>(equipment, methods)</a:t>
            </a:r>
            <a:endParaRPr sz="1200" b="1">
              <a:latin typeface="Tahoma"/>
              <a:ea typeface="Tahoma"/>
              <a:cs typeface="Tahoma"/>
              <a:sym typeface="Tahoma"/>
            </a:endParaRPr>
          </a:p>
          <a:p>
            <a:r>
              <a:rPr lang="en-US" sz="1600" b="1">
                <a:latin typeface="Tahoma"/>
                <a:ea typeface="Tahoma"/>
                <a:cs typeface="Tahoma"/>
                <a:sym typeface="Tahoma"/>
              </a:rPr>
              <a:t>Sampling effort </a:t>
            </a:r>
            <a:endParaRPr/>
          </a:p>
          <a:p>
            <a:r>
              <a:rPr lang="en-US" sz="1200">
                <a:latin typeface="Tahoma"/>
                <a:ea typeface="Tahoma"/>
                <a:cs typeface="Tahoma"/>
                <a:sym typeface="Tahoma"/>
              </a:rPr>
              <a:t>(length, duration, volume,…)</a:t>
            </a:r>
            <a:endParaRPr/>
          </a:p>
          <a:p>
            <a:r>
              <a:rPr lang="en-US" sz="1600" b="1">
                <a:latin typeface="Tahoma"/>
                <a:ea typeface="Tahoma"/>
                <a:cs typeface="Tahoma"/>
                <a:sym typeface="Tahoma"/>
              </a:rPr>
              <a:t>Environment/habitat variables </a:t>
            </a:r>
            <a:endParaRPr/>
          </a:p>
          <a:p>
            <a:r>
              <a:rPr lang="en-US" sz="1200">
                <a:latin typeface="Tahoma"/>
                <a:ea typeface="Tahoma"/>
                <a:cs typeface="Tahoma"/>
                <a:sym typeface="Tahoma"/>
              </a:rPr>
              <a:t>(physical, chemical, sediment,…)</a:t>
            </a:r>
            <a:endParaRPr/>
          </a:p>
          <a:p>
            <a:r>
              <a:rPr lang="en-US" sz="1600" b="1">
                <a:latin typeface="Tahoma"/>
                <a:ea typeface="Tahoma"/>
                <a:cs typeface="Tahoma"/>
                <a:sym typeface="Tahoma"/>
              </a:rPr>
              <a:t>Biological variables</a:t>
            </a:r>
            <a:endParaRPr/>
          </a:p>
          <a:p>
            <a:r>
              <a:rPr lang="en-US" sz="1200">
                <a:latin typeface="Tahoma"/>
                <a:ea typeface="Tahoma"/>
                <a:cs typeface="Tahoma"/>
                <a:sym typeface="Tahoma"/>
              </a:rPr>
              <a:t>(Abundance, biomass, length, behavior, lifestage, traits …) </a:t>
            </a:r>
            <a:endParaRPr/>
          </a:p>
        </p:txBody>
      </p:sp>
      <p:sp>
        <p:nvSpPr>
          <p:cNvPr id="206" name="Google Shape;206;p22"/>
          <p:cNvSpPr txBox="1"/>
          <p:nvPr/>
        </p:nvSpPr>
        <p:spPr>
          <a:xfrm>
            <a:off x="1988544" y="5441892"/>
            <a:ext cx="4187466" cy="523220"/>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Occurrence details</a:t>
            </a:r>
            <a:endParaRPr/>
          </a:p>
          <a:p>
            <a:r>
              <a:rPr lang="en-US" sz="1200">
                <a:latin typeface="Tahoma"/>
                <a:ea typeface="Tahoma"/>
                <a:cs typeface="Tahoma"/>
                <a:sym typeface="Tahoma"/>
              </a:rPr>
              <a:t>(taxonomy, identification, organismID. …) </a:t>
            </a:r>
            <a:endParaRPr sz="1200">
              <a:latin typeface="Tahoma"/>
              <a:ea typeface="Tahoma"/>
              <a:cs typeface="Tahoma"/>
              <a:sym typeface="Tahoma"/>
            </a:endParaRPr>
          </a:p>
        </p:txBody>
      </p:sp>
      <p:sp>
        <p:nvSpPr>
          <p:cNvPr id="207" name="Google Shape;207;p22"/>
          <p:cNvSpPr txBox="1"/>
          <p:nvPr/>
        </p:nvSpPr>
        <p:spPr>
          <a:xfrm>
            <a:off x="764939" y="1648063"/>
            <a:ext cx="1223605"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Three files:</a:t>
            </a:r>
            <a:endParaRPr/>
          </a:p>
        </p:txBody>
      </p:sp>
      <p:sp>
        <p:nvSpPr>
          <p:cNvPr id="208" name="Google Shape;208;p22"/>
          <p:cNvSpPr txBox="1"/>
          <p:nvPr/>
        </p:nvSpPr>
        <p:spPr>
          <a:xfrm>
            <a:off x="8252461" y="5434472"/>
            <a:ext cx="3349101" cy="1200329"/>
          </a:xfrm>
          <a:prstGeom prst="rect">
            <a:avLst/>
          </a:prstGeom>
          <a:noFill/>
          <a:ln>
            <a:noFill/>
          </a:ln>
        </p:spPr>
        <p:txBody>
          <a:bodyPr spcFirstLastPara="1" wrap="square" lIns="91425" tIns="45700" rIns="91425" bIns="45700" anchor="t" anchorCtr="0">
            <a:noAutofit/>
          </a:bodyPr>
          <a:lstStyle/>
          <a:p>
            <a:pPr algn="r"/>
            <a:r>
              <a:rPr lang="en-US" sz="1800" i="1">
                <a:solidFill>
                  <a:srgbClr val="FF0000"/>
                </a:solidFill>
                <a:latin typeface="Calibri"/>
                <a:ea typeface="Calibri"/>
                <a:cs typeface="Calibri"/>
                <a:sym typeface="Calibri"/>
              </a:rPr>
              <a:t>Note: All Measurement Types, Values and Units are standardized against a controlled vocabulary (BODC NERC Vocab)</a:t>
            </a:r>
            <a:endParaRPr/>
          </a:p>
        </p:txBody>
      </p:sp>
      <p:pic>
        <p:nvPicPr>
          <p:cNvPr id="209" name="Google Shape;209;p2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26"/>
          <p:cNvCxnSpPr/>
          <p:nvPr/>
        </p:nvCxnSpPr>
        <p:spPr>
          <a:xfrm rot="-5400000" flipH="1">
            <a:off x="4701299" y="3604524"/>
            <a:ext cx="859200" cy="806100"/>
          </a:xfrm>
          <a:prstGeom prst="bentConnector2">
            <a:avLst/>
          </a:prstGeom>
          <a:noFill/>
          <a:ln w="12700" cap="flat" cmpd="sng">
            <a:solidFill>
              <a:srgbClr val="FFFFFF"/>
            </a:solidFill>
            <a:prstDash val="solid"/>
            <a:miter lim="800000"/>
            <a:headEnd type="none" w="sm" len="sm"/>
            <a:tailEnd type="stealth" w="med" len="med"/>
          </a:ln>
        </p:spPr>
      </p:cxnSp>
      <p:cxnSp>
        <p:nvCxnSpPr>
          <p:cNvPr id="251" name="Google Shape;251;p26"/>
          <p:cNvCxnSpPr/>
          <p:nvPr/>
        </p:nvCxnSpPr>
        <p:spPr>
          <a:xfrm rot="-5400000" flipH="1">
            <a:off x="3247783" y="2664654"/>
            <a:ext cx="709500" cy="522600"/>
          </a:xfrm>
          <a:prstGeom prst="bentConnector2">
            <a:avLst/>
          </a:prstGeom>
          <a:noFill/>
          <a:ln w="12700" cap="flat" cmpd="sng">
            <a:solidFill>
              <a:srgbClr val="FFFFFF"/>
            </a:solidFill>
            <a:prstDash val="solid"/>
            <a:miter lim="800000"/>
            <a:headEnd type="none" w="sm" len="sm"/>
            <a:tailEnd type="stealth" w="med" len="med"/>
          </a:ln>
        </p:spPr>
      </p:cxnSp>
      <p:sp>
        <p:nvSpPr>
          <p:cNvPr id="252" name="Google Shape;252;p26"/>
          <p:cNvSpPr txBox="1">
            <a:spLocks noGrp="1"/>
          </p:cNvSpPr>
          <p:nvPr>
            <p:ph type="title"/>
          </p:nvPr>
        </p:nvSpPr>
        <p:spPr>
          <a:xfrm>
            <a:off x="315814" y="233306"/>
            <a:ext cx="8892480" cy="936104"/>
          </a:xfrm>
          <a:prstGeom prst="rect">
            <a:avLst/>
          </a:prstGeom>
          <a:noFill/>
          <a:ln>
            <a:noFill/>
          </a:ln>
        </p:spPr>
        <p:txBody>
          <a:bodyPr spcFirstLastPara="1" wrap="square" lIns="91425" tIns="45700" rIns="91425" bIns="45700" anchor="ctr" anchorCtr="0">
            <a:noAutofit/>
          </a:bodyPr>
          <a:lstStyle/>
          <a:p>
            <a:pPr>
              <a:buSzPts val="4000"/>
            </a:pPr>
            <a:r>
              <a:rPr lang="en-US" sz="4000" b="1"/>
              <a:t>Event Core – OBIS-ENV-Data schema</a:t>
            </a:r>
            <a:endParaRPr/>
          </a:p>
        </p:txBody>
      </p:sp>
      <p:sp>
        <p:nvSpPr>
          <p:cNvPr id="253" name="Google Shape;253;p26"/>
          <p:cNvSpPr/>
          <p:nvPr/>
        </p:nvSpPr>
        <p:spPr>
          <a:xfrm>
            <a:off x="2637542" y="148478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a:t>
            </a:r>
            <a:endParaRPr/>
          </a:p>
        </p:txBody>
      </p:sp>
      <p:cxnSp>
        <p:nvCxnSpPr>
          <p:cNvPr id="254" name="Google Shape;254;p26"/>
          <p:cNvCxnSpPr>
            <a:stCxn id="255" idx="7"/>
            <a:endCxn id="256" idx="1"/>
          </p:cNvCxnSpPr>
          <p:nvPr/>
        </p:nvCxnSpPr>
        <p:spPr>
          <a:xfrm rot="10800000" flipH="1">
            <a:off x="4992460" y="2352429"/>
            <a:ext cx="1389900" cy="564600"/>
          </a:xfrm>
          <a:prstGeom prst="straightConnector1">
            <a:avLst/>
          </a:prstGeom>
          <a:noFill/>
          <a:ln w="12700" cap="flat" cmpd="sng">
            <a:solidFill>
              <a:srgbClr val="FFFFFF"/>
            </a:solidFill>
            <a:prstDash val="solid"/>
            <a:miter lim="800000"/>
            <a:headEnd type="none" w="sm" len="sm"/>
            <a:tailEnd type="none" w="sm" len="sm"/>
          </a:ln>
        </p:spPr>
      </p:cxnSp>
      <p:sp>
        <p:nvSpPr>
          <p:cNvPr id="256" name="Google Shape;256;p26"/>
          <p:cNvSpPr/>
          <p:nvPr/>
        </p:nvSpPr>
        <p:spPr>
          <a:xfrm>
            <a:off x="6382290" y="2111141"/>
            <a:ext cx="1298222" cy="482599"/>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A1</a:t>
            </a:r>
            <a:endParaRPr/>
          </a:p>
        </p:txBody>
      </p:sp>
      <p:cxnSp>
        <p:nvCxnSpPr>
          <p:cNvPr id="257" name="Google Shape;257;p26"/>
          <p:cNvCxnSpPr>
            <a:stCxn id="258" idx="1"/>
            <a:endCxn id="259" idx="1"/>
          </p:cNvCxnSpPr>
          <p:nvPr/>
        </p:nvCxnSpPr>
        <p:spPr>
          <a:xfrm rot="10800000" flipH="1">
            <a:off x="8934133" y="4437226"/>
            <a:ext cx="548400" cy="1045500"/>
          </a:xfrm>
          <a:prstGeom prst="straightConnector1">
            <a:avLst/>
          </a:prstGeom>
          <a:noFill/>
          <a:ln w="12700" cap="flat" cmpd="sng">
            <a:solidFill>
              <a:srgbClr val="FFFFFF"/>
            </a:solidFill>
            <a:prstDash val="dash"/>
            <a:miter lim="800000"/>
            <a:headEnd type="none" w="sm" len="sm"/>
            <a:tailEnd type="none" w="sm" len="sm"/>
          </a:ln>
        </p:spPr>
      </p:cxnSp>
      <p:sp>
        <p:nvSpPr>
          <p:cNvPr id="259" name="Google Shape;259;p26"/>
          <p:cNvSpPr/>
          <p:nvPr/>
        </p:nvSpPr>
        <p:spPr>
          <a:xfrm>
            <a:off x="9482454" y="4219556"/>
            <a:ext cx="1298222" cy="43511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B1</a:t>
            </a:r>
            <a:endParaRPr/>
          </a:p>
        </p:txBody>
      </p:sp>
      <p:sp>
        <p:nvSpPr>
          <p:cNvPr id="260" name="Google Shape;260;p26"/>
          <p:cNvSpPr/>
          <p:nvPr/>
        </p:nvSpPr>
        <p:spPr>
          <a:xfrm>
            <a:off x="5807971" y="5640309"/>
            <a:ext cx="1098639"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2</a:t>
            </a:r>
            <a:endParaRPr/>
          </a:p>
        </p:txBody>
      </p:sp>
      <p:sp>
        <p:nvSpPr>
          <p:cNvPr id="261" name="Google Shape;261;p26"/>
          <p:cNvSpPr/>
          <p:nvPr/>
        </p:nvSpPr>
        <p:spPr>
          <a:xfrm>
            <a:off x="4223795" y="5559281"/>
            <a:ext cx="1020503"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3</a:t>
            </a:r>
            <a:endParaRPr/>
          </a:p>
        </p:txBody>
      </p:sp>
      <p:cxnSp>
        <p:nvCxnSpPr>
          <p:cNvPr id="262" name="Google Shape;262;p26"/>
          <p:cNvCxnSpPr>
            <a:endCxn id="261" idx="0"/>
          </p:cNvCxnSpPr>
          <p:nvPr/>
        </p:nvCxnSpPr>
        <p:spPr>
          <a:xfrm flipH="1">
            <a:off x="5143235" y="4778290"/>
            <a:ext cx="570900" cy="962100"/>
          </a:xfrm>
          <a:prstGeom prst="straightConnector1">
            <a:avLst/>
          </a:prstGeom>
          <a:noFill/>
          <a:ln w="12700" cap="flat" cmpd="sng">
            <a:solidFill>
              <a:srgbClr val="FFFFFF"/>
            </a:solidFill>
            <a:prstDash val="solid"/>
            <a:miter lim="800000"/>
            <a:headEnd type="none" w="sm" len="sm"/>
            <a:tailEnd type="none" w="sm" len="sm"/>
          </a:ln>
        </p:spPr>
      </p:cxnSp>
      <p:cxnSp>
        <p:nvCxnSpPr>
          <p:cNvPr id="263" name="Google Shape;263;p26"/>
          <p:cNvCxnSpPr>
            <a:endCxn id="260" idx="6"/>
          </p:cNvCxnSpPr>
          <p:nvPr/>
        </p:nvCxnSpPr>
        <p:spPr>
          <a:xfrm>
            <a:off x="6191989" y="4937409"/>
            <a:ext cx="165300" cy="702900"/>
          </a:xfrm>
          <a:prstGeom prst="straightConnector1">
            <a:avLst/>
          </a:prstGeom>
          <a:noFill/>
          <a:ln w="12700" cap="flat" cmpd="sng">
            <a:solidFill>
              <a:srgbClr val="FFFFFF"/>
            </a:solidFill>
            <a:prstDash val="solid"/>
            <a:miter lim="800000"/>
            <a:headEnd type="none" w="sm" len="sm"/>
            <a:tailEnd type="none" w="sm" len="sm"/>
          </a:ln>
        </p:spPr>
      </p:cxnSp>
      <p:cxnSp>
        <p:nvCxnSpPr>
          <p:cNvPr id="264" name="Google Shape;264;p26"/>
          <p:cNvCxnSpPr/>
          <p:nvPr/>
        </p:nvCxnSpPr>
        <p:spPr>
          <a:xfrm>
            <a:off x="6868104" y="4640190"/>
            <a:ext cx="641063" cy="368228"/>
          </a:xfrm>
          <a:prstGeom prst="straightConnector1">
            <a:avLst/>
          </a:prstGeom>
          <a:noFill/>
          <a:ln w="12700" cap="flat" cmpd="sng">
            <a:solidFill>
              <a:srgbClr val="FFFFFF"/>
            </a:solidFill>
            <a:prstDash val="solid"/>
            <a:miter lim="800000"/>
            <a:headEnd type="none" w="sm" len="sm"/>
            <a:tailEnd type="none" w="sm" len="sm"/>
          </a:ln>
        </p:spPr>
      </p:cxnSp>
      <p:cxnSp>
        <p:nvCxnSpPr>
          <p:cNvPr id="265" name="Google Shape;265;p26"/>
          <p:cNvCxnSpPr>
            <a:stCxn id="260" idx="1"/>
            <a:endCxn id="266" idx="1"/>
          </p:cNvCxnSpPr>
          <p:nvPr/>
        </p:nvCxnSpPr>
        <p:spPr>
          <a:xfrm>
            <a:off x="6906611" y="6228366"/>
            <a:ext cx="792300" cy="38400"/>
          </a:xfrm>
          <a:prstGeom prst="straightConnector1">
            <a:avLst/>
          </a:prstGeom>
          <a:noFill/>
          <a:ln w="12700" cap="flat" cmpd="sng">
            <a:solidFill>
              <a:srgbClr val="FFFFFF"/>
            </a:solidFill>
            <a:prstDash val="dash"/>
            <a:miter lim="800000"/>
            <a:headEnd type="none" w="sm" len="sm"/>
            <a:tailEnd type="none" w="sm" len="sm"/>
          </a:ln>
        </p:spPr>
      </p:cxnSp>
      <p:sp>
        <p:nvSpPr>
          <p:cNvPr id="266" name="Google Shape;266;p26"/>
          <p:cNvSpPr/>
          <p:nvPr/>
        </p:nvSpPr>
        <p:spPr>
          <a:xfrm>
            <a:off x="7698803" y="6086741"/>
            <a:ext cx="1298222" cy="359833"/>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B2</a:t>
            </a:r>
            <a:endParaRPr/>
          </a:p>
        </p:txBody>
      </p:sp>
      <p:cxnSp>
        <p:nvCxnSpPr>
          <p:cNvPr id="267" name="Google Shape;267;p26"/>
          <p:cNvCxnSpPr>
            <a:stCxn id="261" idx="5"/>
            <a:endCxn id="268" idx="3"/>
          </p:cNvCxnSpPr>
          <p:nvPr/>
        </p:nvCxnSpPr>
        <p:spPr>
          <a:xfrm rot="10800000">
            <a:off x="3793854" y="5487790"/>
            <a:ext cx="531000" cy="252600"/>
          </a:xfrm>
          <a:prstGeom prst="straightConnector1">
            <a:avLst/>
          </a:prstGeom>
          <a:noFill/>
          <a:ln w="12700" cap="flat" cmpd="sng">
            <a:solidFill>
              <a:srgbClr val="FFFFFF"/>
            </a:solidFill>
            <a:prstDash val="dash"/>
            <a:miter lim="800000"/>
            <a:headEnd type="none" w="sm" len="sm"/>
            <a:tailEnd type="none" w="sm" len="sm"/>
          </a:ln>
        </p:spPr>
      </p:cxnSp>
      <p:sp>
        <p:nvSpPr>
          <p:cNvPr id="268" name="Google Shape;268;p26"/>
          <p:cNvSpPr/>
          <p:nvPr/>
        </p:nvSpPr>
        <p:spPr>
          <a:xfrm>
            <a:off x="2495600" y="5296938"/>
            <a:ext cx="1298222" cy="38189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B3</a:t>
            </a:r>
            <a:endParaRPr/>
          </a:p>
        </p:txBody>
      </p:sp>
      <p:cxnSp>
        <p:nvCxnSpPr>
          <p:cNvPr id="269" name="Google Shape;269;p26"/>
          <p:cNvCxnSpPr>
            <a:endCxn id="270" idx="1"/>
          </p:cNvCxnSpPr>
          <p:nvPr/>
        </p:nvCxnSpPr>
        <p:spPr>
          <a:xfrm rot="10800000" flipH="1">
            <a:off x="6670132" y="3161902"/>
            <a:ext cx="1514100" cy="848700"/>
          </a:xfrm>
          <a:prstGeom prst="straightConnector1">
            <a:avLst/>
          </a:prstGeom>
          <a:noFill/>
          <a:ln w="12700" cap="flat" cmpd="sng">
            <a:solidFill>
              <a:srgbClr val="FFFFFF"/>
            </a:solidFill>
            <a:prstDash val="solid"/>
            <a:miter lim="800000"/>
            <a:headEnd type="none" w="sm" len="sm"/>
            <a:tailEnd type="none" w="sm" len="sm"/>
          </a:ln>
        </p:spPr>
      </p:cxnSp>
      <p:sp>
        <p:nvSpPr>
          <p:cNvPr id="270" name="Google Shape;270;p26"/>
          <p:cNvSpPr/>
          <p:nvPr/>
        </p:nvSpPr>
        <p:spPr>
          <a:xfrm>
            <a:off x="8184232" y="2915645"/>
            <a:ext cx="1298222" cy="492514"/>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A2</a:t>
            </a:r>
            <a:endParaRPr/>
          </a:p>
        </p:txBody>
      </p:sp>
      <p:sp>
        <p:nvSpPr>
          <p:cNvPr id="258" name="Google Shape;258;p26"/>
          <p:cNvSpPr/>
          <p:nvPr/>
        </p:nvSpPr>
        <p:spPr>
          <a:xfrm>
            <a:off x="7888923" y="4894669"/>
            <a:ext cx="1045208"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1</a:t>
            </a:r>
            <a:endParaRPr/>
          </a:p>
        </p:txBody>
      </p:sp>
      <p:sp>
        <p:nvSpPr>
          <p:cNvPr id="255" name="Google Shape;255;p26"/>
          <p:cNvSpPr/>
          <p:nvPr/>
        </p:nvSpPr>
        <p:spPr>
          <a:xfrm>
            <a:off x="3884361" y="2747917"/>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a:t>
            </a:r>
            <a:endParaRPr/>
          </a:p>
        </p:txBody>
      </p:sp>
      <p:sp>
        <p:nvSpPr>
          <p:cNvPr id="271" name="Google Shape;271;p26"/>
          <p:cNvSpPr/>
          <p:nvPr/>
        </p:nvSpPr>
        <p:spPr>
          <a:xfrm>
            <a:off x="5569883" y="379615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1.1.1</a:t>
            </a:r>
            <a:endParaRPr/>
          </a:p>
        </p:txBody>
      </p:sp>
      <p:cxnSp>
        <p:nvCxnSpPr>
          <p:cNvPr id="272" name="Google Shape;272;p26"/>
          <p:cNvCxnSpPr>
            <a:endCxn id="255" idx="4"/>
          </p:cNvCxnSpPr>
          <p:nvPr/>
        </p:nvCxnSpPr>
        <p:spPr>
          <a:xfrm rot="10800000">
            <a:off x="4533469" y="3902685"/>
            <a:ext cx="1274400" cy="464400"/>
          </a:xfrm>
          <a:prstGeom prst="bentConnector2">
            <a:avLst/>
          </a:prstGeom>
          <a:noFill/>
          <a:ln w="31750" cap="flat" cmpd="sng">
            <a:solidFill>
              <a:schemeClr val="accent1"/>
            </a:solidFill>
            <a:prstDash val="solid"/>
            <a:miter lim="800000"/>
            <a:headEnd type="none" w="sm" len="sm"/>
            <a:tailEnd type="triangle" w="lg" len="lg"/>
          </a:ln>
        </p:spPr>
      </p:cxnSp>
      <p:cxnSp>
        <p:nvCxnSpPr>
          <p:cNvPr id="273" name="Google Shape;273;p26"/>
          <p:cNvCxnSpPr/>
          <p:nvPr/>
        </p:nvCxnSpPr>
        <p:spPr>
          <a:xfrm rot="10800000">
            <a:off x="6677984" y="4803741"/>
            <a:ext cx="1314449" cy="293967"/>
          </a:xfrm>
          <a:prstGeom prst="straightConnector1">
            <a:avLst/>
          </a:prstGeom>
          <a:noFill/>
          <a:ln w="31750" cap="flat" cmpd="sng">
            <a:solidFill>
              <a:schemeClr val="accent1"/>
            </a:solidFill>
            <a:prstDash val="solid"/>
            <a:miter lim="800000"/>
            <a:headEnd type="none" w="sm" len="sm"/>
            <a:tailEnd type="triangle" w="lg" len="lg"/>
          </a:ln>
        </p:spPr>
      </p:cxnSp>
      <p:cxnSp>
        <p:nvCxnSpPr>
          <p:cNvPr id="274" name="Google Shape;274;p26"/>
          <p:cNvCxnSpPr>
            <a:endCxn id="271" idx="4"/>
          </p:cNvCxnSpPr>
          <p:nvPr/>
        </p:nvCxnSpPr>
        <p:spPr>
          <a:xfrm rot="10800000">
            <a:off x="6218991" y="4950923"/>
            <a:ext cx="138300" cy="7113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5" name="Google Shape;275;p26"/>
          <p:cNvCxnSpPr/>
          <p:nvPr/>
        </p:nvCxnSpPr>
        <p:spPr>
          <a:xfrm rot="10800000" flipH="1">
            <a:off x="5143235" y="4803741"/>
            <a:ext cx="616766" cy="958579"/>
          </a:xfrm>
          <a:prstGeom prst="straightConnector1">
            <a:avLst/>
          </a:prstGeom>
          <a:noFill/>
          <a:ln w="31750" cap="flat" cmpd="sng">
            <a:solidFill>
              <a:schemeClr val="accent1"/>
            </a:solidFill>
            <a:prstDash val="solid"/>
            <a:miter lim="800000"/>
            <a:headEnd type="none" w="sm" len="sm"/>
            <a:tailEnd type="triangle" w="lg" len="lg"/>
          </a:ln>
        </p:spPr>
      </p:cxnSp>
      <p:cxnSp>
        <p:nvCxnSpPr>
          <p:cNvPr id="276" name="Google Shape;276;p26"/>
          <p:cNvCxnSpPr/>
          <p:nvPr/>
        </p:nvCxnSpPr>
        <p:spPr>
          <a:xfrm rot="10800000" flipH="1">
            <a:off x="3793824" y="4803739"/>
            <a:ext cx="1966179" cy="706072"/>
          </a:xfrm>
          <a:prstGeom prst="straightConnector1">
            <a:avLst/>
          </a:prstGeom>
          <a:noFill/>
          <a:ln w="31750" cap="flat" cmpd="sng">
            <a:solidFill>
              <a:schemeClr val="accent1"/>
            </a:solidFill>
            <a:prstDash val="solid"/>
            <a:miter lim="800000"/>
            <a:headEnd type="none" w="sm" len="sm"/>
            <a:tailEnd type="triangle" w="lg" len="lg"/>
          </a:ln>
        </p:spPr>
      </p:cxnSp>
      <p:cxnSp>
        <p:nvCxnSpPr>
          <p:cNvPr id="277" name="Google Shape;277;p26"/>
          <p:cNvCxnSpPr>
            <a:endCxn id="271" idx="4"/>
          </p:cNvCxnSpPr>
          <p:nvPr/>
        </p:nvCxnSpPr>
        <p:spPr>
          <a:xfrm rot="10800000">
            <a:off x="6218991" y="4950923"/>
            <a:ext cx="1479900" cy="13377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8" name="Google Shape;278;p26"/>
          <p:cNvCxnSpPr/>
          <p:nvPr/>
        </p:nvCxnSpPr>
        <p:spPr>
          <a:xfrm flipH="1">
            <a:off x="6677982" y="4483283"/>
            <a:ext cx="2804472" cy="344699"/>
          </a:xfrm>
          <a:prstGeom prst="straightConnector1">
            <a:avLst/>
          </a:prstGeom>
          <a:noFill/>
          <a:ln w="31750" cap="flat" cmpd="sng">
            <a:solidFill>
              <a:schemeClr val="accent1"/>
            </a:solidFill>
            <a:prstDash val="solid"/>
            <a:miter lim="800000"/>
            <a:headEnd type="none" w="sm" len="sm"/>
            <a:tailEnd type="triangle" w="lg" len="lg"/>
          </a:ln>
        </p:spPr>
      </p:cxnSp>
      <p:cxnSp>
        <p:nvCxnSpPr>
          <p:cNvPr id="279" name="Google Shape;279;p26"/>
          <p:cNvCxnSpPr/>
          <p:nvPr/>
        </p:nvCxnSpPr>
        <p:spPr>
          <a:xfrm>
            <a:off x="3793822" y="5509813"/>
            <a:ext cx="531032" cy="252507"/>
          </a:xfrm>
          <a:prstGeom prst="straightConnector1">
            <a:avLst/>
          </a:prstGeom>
          <a:noFill/>
          <a:ln w="31750" cap="flat" cmpd="sng">
            <a:solidFill>
              <a:schemeClr val="accent2"/>
            </a:solidFill>
            <a:prstDash val="solid"/>
            <a:miter lim="800000"/>
            <a:headEnd type="none" w="sm" len="sm"/>
            <a:tailEnd type="triangle" w="lg" len="lg"/>
          </a:ln>
        </p:spPr>
      </p:cxnSp>
      <p:cxnSp>
        <p:nvCxnSpPr>
          <p:cNvPr id="280" name="Google Shape;280;p26"/>
          <p:cNvCxnSpPr>
            <a:endCxn id="260" idx="1"/>
          </p:cNvCxnSpPr>
          <p:nvPr/>
        </p:nvCxnSpPr>
        <p:spPr>
          <a:xfrm rot="10800000">
            <a:off x="6906611" y="6228366"/>
            <a:ext cx="792300" cy="60300"/>
          </a:xfrm>
          <a:prstGeom prst="straightConnector1">
            <a:avLst/>
          </a:prstGeom>
          <a:noFill/>
          <a:ln w="31750" cap="flat" cmpd="sng">
            <a:solidFill>
              <a:schemeClr val="accent2"/>
            </a:solidFill>
            <a:prstDash val="solid"/>
            <a:miter lim="800000"/>
            <a:headEnd type="none" w="sm" len="sm"/>
            <a:tailEnd type="triangle" w="lg" len="lg"/>
          </a:ln>
        </p:spPr>
      </p:cxnSp>
      <p:cxnSp>
        <p:nvCxnSpPr>
          <p:cNvPr id="281" name="Google Shape;281;p26"/>
          <p:cNvCxnSpPr/>
          <p:nvPr/>
        </p:nvCxnSpPr>
        <p:spPr>
          <a:xfrm flipH="1">
            <a:off x="8830625" y="4459040"/>
            <a:ext cx="651831" cy="638666"/>
          </a:xfrm>
          <a:prstGeom prst="straightConnector1">
            <a:avLst/>
          </a:prstGeom>
          <a:noFill/>
          <a:ln w="31750" cap="flat" cmpd="sng">
            <a:solidFill>
              <a:schemeClr val="accent2"/>
            </a:solidFill>
            <a:prstDash val="solid"/>
            <a:miter lim="800000"/>
            <a:headEnd type="none" w="sm" len="sm"/>
            <a:tailEnd type="triangle" w="lg" len="lg"/>
          </a:ln>
        </p:spPr>
      </p:cxnSp>
      <p:cxnSp>
        <p:nvCxnSpPr>
          <p:cNvPr id="282" name="Google Shape;282;p26"/>
          <p:cNvCxnSpPr/>
          <p:nvPr/>
        </p:nvCxnSpPr>
        <p:spPr>
          <a:xfrm flipH="1">
            <a:off x="6677982" y="3186145"/>
            <a:ext cx="1506250" cy="803365"/>
          </a:xfrm>
          <a:prstGeom prst="straightConnector1">
            <a:avLst/>
          </a:prstGeom>
          <a:noFill/>
          <a:ln w="31750" cap="flat" cmpd="sng">
            <a:solidFill>
              <a:schemeClr val="accent1"/>
            </a:solidFill>
            <a:prstDash val="solid"/>
            <a:miter lim="800000"/>
            <a:headEnd type="none" w="sm" len="sm"/>
            <a:tailEnd type="triangle" w="lg" len="lg"/>
          </a:ln>
        </p:spPr>
      </p:cxnSp>
      <p:cxnSp>
        <p:nvCxnSpPr>
          <p:cNvPr id="283" name="Google Shape;283;p26"/>
          <p:cNvCxnSpPr/>
          <p:nvPr/>
        </p:nvCxnSpPr>
        <p:spPr>
          <a:xfrm flipH="1">
            <a:off x="4992460" y="2376680"/>
            <a:ext cx="1389830" cy="564590"/>
          </a:xfrm>
          <a:prstGeom prst="straightConnector1">
            <a:avLst/>
          </a:prstGeom>
          <a:noFill/>
          <a:ln w="38100" cap="flat" cmpd="sng">
            <a:solidFill>
              <a:schemeClr val="accent1"/>
            </a:solidFill>
            <a:prstDash val="solid"/>
            <a:miter lim="800000"/>
            <a:headEnd type="none" w="sm" len="sm"/>
            <a:tailEnd type="triangle" w="lg" len="lg"/>
          </a:ln>
        </p:spPr>
      </p:cxnSp>
      <p:cxnSp>
        <p:nvCxnSpPr>
          <p:cNvPr id="284" name="Google Shape;284;p26"/>
          <p:cNvCxnSpPr>
            <a:stCxn id="255" idx="2"/>
            <a:endCxn id="253" idx="4"/>
          </p:cNvCxnSpPr>
          <p:nvPr/>
        </p:nvCxnSpPr>
        <p:spPr>
          <a:xfrm rot="10800000">
            <a:off x="3286759" y="2639501"/>
            <a:ext cx="597600" cy="685800"/>
          </a:xfrm>
          <a:prstGeom prst="bentConnector2">
            <a:avLst/>
          </a:prstGeom>
          <a:noFill/>
          <a:ln w="31750" cap="flat" cmpd="sng">
            <a:solidFill>
              <a:schemeClr val="accent1"/>
            </a:solidFill>
            <a:prstDash val="solid"/>
            <a:miter lim="800000"/>
            <a:headEnd type="none" w="sm" len="sm"/>
            <a:tailEnd type="triangle" w="lg" len="lg"/>
          </a:ln>
        </p:spPr>
      </p:cxnSp>
      <p:sp>
        <p:nvSpPr>
          <p:cNvPr id="285" name="Google Shape;285;p26"/>
          <p:cNvSpPr/>
          <p:nvPr/>
        </p:nvSpPr>
        <p:spPr>
          <a:xfrm>
            <a:off x="11124845" y="4305370"/>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6" name="Google Shape;286;p26"/>
          <p:cNvCxnSpPr>
            <a:stCxn id="259" idx="3"/>
            <a:endCxn id="285" idx="1"/>
          </p:cNvCxnSpPr>
          <p:nvPr/>
        </p:nvCxnSpPr>
        <p:spPr>
          <a:xfrm>
            <a:off x="10780676" y="4437111"/>
            <a:ext cx="344100" cy="0"/>
          </a:xfrm>
          <a:prstGeom prst="straightConnector1">
            <a:avLst/>
          </a:prstGeom>
          <a:noFill/>
          <a:ln w="9525" cap="flat" cmpd="sng">
            <a:solidFill>
              <a:schemeClr val="dk1"/>
            </a:solidFill>
            <a:prstDash val="solid"/>
            <a:miter lim="800000"/>
            <a:headEnd type="none" w="sm" len="sm"/>
            <a:tailEnd type="triangle" w="med" len="med"/>
          </a:ln>
        </p:spPr>
      </p:cxnSp>
      <p:sp>
        <p:nvSpPr>
          <p:cNvPr id="287" name="Google Shape;287;p26"/>
          <p:cNvSpPr/>
          <p:nvPr/>
        </p:nvSpPr>
        <p:spPr>
          <a:xfrm>
            <a:off x="9846724" y="3030161"/>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8" name="Google Shape;288;p26"/>
          <p:cNvCxnSpPr/>
          <p:nvPr/>
        </p:nvCxnSpPr>
        <p:spPr>
          <a:xfrm rot="10800000" flipH="1">
            <a:off x="9502557" y="3161904"/>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89" name="Google Shape;289;p26"/>
          <p:cNvSpPr/>
          <p:nvPr/>
        </p:nvSpPr>
        <p:spPr>
          <a:xfrm>
            <a:off x="8042972" y="2209075"/>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0" name="Google Shape;290;p26"/>
          <p:cNvCxnSpPr/>
          <p:nvPr/>
        </p:nvCxnSpPr>
        <p:spPr>
          <a:xfrm rot="10800000" flipH="1">
            <a:off x="7698805" y="2340818"/>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1" name="Google Shape;291;p26"/>
          <p:cNvSpPr/>
          <p:nvPr/>
        </p:nvSpPr>
        <p:spPr>
          <a:xfrm>
            <a:off x="9341194" y="6167294"/>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2" name="Google Shape;292;p26"/>
          <p:cNvCxnSpPr/>
          <p:nvPr/>
        </p:nvCxnSpPr>
        <p:spPr>
          <a:xfrm rot="10800000" flipH="1">
            <a:off x="8997027" y="6299037"/>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3" name="Google Shape;293;p26"/>
          <p:cNvSpPr/>
          <p:nvPr/>
        </p:nvSpPr>
        <p:spPr>
          <a:xfrm>
            <a:off x="1327625" y="5349848"/>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4" name="Google Shape;294;p26"/>
          <p:cNvCxnSpPr>
            <a:stCxn id="268" idx="1"/>
            <a:endCxn id="293" idx="3"/>
          </p:cNvCxnSpPr>
          <p:nvPr/>
        </p:nvCxnSpPr>
        <p:spPr>
          <a:xfrm rot="10800000">
            <a:off x="2174900" y="5481583"/>
            <a:ext cx="320700" cy="63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26"/>
          <p:cNvSpPr/>
          <p:nvPr/>
        </p:nvSpPr>
        <p:spPr>
          <a:xfrm>
            <a:off x="2925574" y="6002076"/>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6" name="Google Shape;296;p26"/>
          <p:cNvCxnSpPr/>
          <p:nvPr/>
        </p:nvCxnSpPr>
        <p:spPr>
          <a:xfrm rot="10800000">
            <a:off x="3891365" y="6133816"/>
            <a:ext cx="320693" cy="6294"/>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26"/>
          <p:cNvSpPr/>
          <p:nvPr/>
        </p:nvSpPr>
        <p:spPr>
          <a:xfrm>
            <a:off x="4868022" y="6554711"/>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8" name="Google Shape;298;p26"/>
          <p:cNvCxnSpPr>
            <a:stCxn id="260" idx="3"/>
          </p:cNvCxnSpPr>
          <p:nvPr/>
        </p:nvCxnSpPr>
        <p:spPr>
          <a:xfrm flipH="1">
            <a:off x="5833820" y="6554714"/>
            <a:ext cx="279000" cy="1317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26"/>
          <p:cNvSpPr/>
          <p:nvPr/>
        </p:nvSpPr>
        <p:spPr>
          <a:xfrm>
            <a:off x="9222687" y="5491603"/>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300" name="Google Shape;300;p26"/>
          <p:cNvCxnSpPr>
            <a:stCxn id="258" idx="1"/>
            <a:endCxn id="299" idx="1"/>
          </p:cNvCxnSpPr>
          <p:nvPr/>
        </p:nvCxnSpPr>
        <p:spPr>
          <a:xfrm>
            <a:off x="8934133" y="5482726"/>
            <a:ext cx="288600" cy="141300"/>
          </a:xfrm>
          <a:prstGeom prst="straightConnector1">
            <a:avLst/>
          </a:prstGeom>
          <a:noFill/>
          <a:ln w="9525" cap="flat" cmpd="sng">
            <a:solidFill>
              <a:schemeClr val="dk1"/>
            </a:solidFill>
            <a:prstDash val="solid"/>
            <a:miter lim="800000"/>
            <a:headEnd type="none" w="sm" len="sm"/>
            <a:tailEnd type="triangle" w="med" len="med"/>
          </a:ln>
        </p:spPr>
      </p:cxnSp>
      <p:pic>
        <p:nvPicPr>
          <p:cNvPr id="301" name="Google Shape;301;p2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6"/>
            <a:ext cx="10515600" cy="1012738"/>
          </a:xfrm>
          <a:prstGeom prst="rect">
            <a:avLst/>
          </a:prstGeom>
          <a:noFill/>
          <a:ln>
            <a:noFill/>
          </a:ln>
        </p:spPr>
        <p:txBody>
          <a:bodyPr spcFirstLastPara="1" wrap="square" lIns="91425" tIns="45700" rIns="91425" bIns="45700" anchor="ctr" anchorCtr="0">
            <a:noAutofit/>
          </a:bodyPr>
          <a:lstStyle/>
          <a:p>
            <a:pPr>
              <a:buSzPts val="4400"/>
            </a:pPr>
            <a:r>
              <a:rPr lang="en-US" dirty="0"/>
              <a:t>Darwin Core Archive</a:t>
            </a:r>
            <a:endParaRPr dirty="0"/>
          </a:p>
        </p:txBody>
      </p:sp>
      <p:sp>
        <p:nvSpPr>
          <p:cNvPr id="93" name="Google Shape;93;p14"/>
          <p:cNvSpPr txBox="1">
            <a:spLocks noGrp="1"/>
          </p:cNvSpPr>
          <p:nvPr>
            <p:ph type="body" idx="1"/>
          </p:nvPr>
        </p:nvSpPr>
        <p:spPr>
          <a:xfrm>
            <a:off x="838200" y="1277655"/>
            <a:ext cx="10515600" cy="4899308"/>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800"/>
            </a:pPr>
            <a:r>
              <a:rPr lang="en-US" dirty="0"/>
              <a:t>Darwin Core Archive (</a:t>
            </a:r>
            <a:r>
              <a:rPr lang="en-US" dirty="0" err="1"/>
              <a:t>DwC</a:t>
            </a:r>
            <a:r>
              <a:rPr lang="en-US" dirty="0"/>
              <a:t>-A) is the standard for publishing biodiversity data using </a:t>
            </a:r>
            <a:r>
              <a:rPr lang="en-US" dirty="0">
                <a:solidFill>
                  <a:srgbClr val="FF0000"/>
                </a:solidFill>
              </a:rPr>
              <a:t>Darwin Core terms</a:t>
            </a:r>
            <a:endParaRPr dirty="0"/>
          </a:p>
          <a:p>
            <a:pPr marL="228600" indent="-228600">
              <a:buSzPts val="2800"/>
            </a:pPr>
            <a:r>
              <a:rPr lang="en-US" dirty="0"/>
              <a:t>Star-schema</a:t>
            </a:r>
            <a:endParaRPr dirty="0"/>
          </a:p>
        </p:txBody>
      </p:sp>
      <p:pic>
        <p:nvPicPr>
          <p:cNvPr id="94" name="Google Shape;94;p14"/>
          <p:cNvPicPr preferRelativeResize="0"/>
          <p:nvPr/>
        </p:nvPicPr>
        <p:blipFill rotWithShape="1">
          <a:blip r:embed="rId3">
            <a:alphaModFix/>
          </a:blip>
          <a:srcRect/>
          <a:stretch/>
        </p:blipFill>
        <p:spPr>
          <a:xfrm>
            <a:off x="3603226" y="2150890"/>
            <a:ext cx="6605120" cy="4189590"/>
          </a:xfrm>
          <a:prstGeom prst="rect">
            <a:avLst/>
          </a:prstGeom>
          <a:noFill/>
          <a:ln>
            <a:noFill/>
          </a:ln>
        </p:spPr>
      </p:pic>
      <p:pic>
        <p:nvPicPr>
          <p:cNvPr id="95" name="Google Shape;95;p14"/>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a:stretch/>
        </p:blipFill>
        <p:spPr>
          <a:xfrm>
            <a:off x="3388661" y="130410"/>
            <a:ext cx="7611035" cy="6711842"/>
          </a:xfrm>
          <a:prstGeom prst="rect">
            <a:avLst/>
          </a:prstGeom>
          <a:noFill/>
          <a:ln>
            <a:noFill/>
          </a:ln>
        </p:spPr>
      </p:pic>
      <p:grpSp>
        <p:nvGrpSpPr>
          <p:cNvPr id="313" name="Google Shape;313;p28"/>
          <p:cNvGrpSpPr/>
          <p:nvPr/>
        </p:nvGrpSpPr>
        <p:grpSpPr>
          <a:xfrm>
            <a:off x="349193" y="2223247"/>
            <a:ext cx="3747678" cy="3657600"/>
            <a:chOff x="1163423" y="2530810"/>
            <a:chExt cx="2665486" cy="3998230"/>
          </a:xfrm>
        </p:grpSpPr>
        <p:pic>
          <p:nvPicPr>
            <p:cNvPr id="314" name="Google Shape;314;p28" descr="C:\Users\daphnisd\Desktop\32262_carrousel-met-ctd-en-6-niskinflessen-wordt-aan-boord-gehesen-25-08-2010.jpg"/>
            <p:cNvPicPr preferRelativeResize="0"/>
            <p:nvPr/>
          </p:nvPicPr>
          <p:blipFill rotWithShape="1">
            <a:blip r:embed="rId4">
              <a:alphaModFix/>
            </a:blip>
            <a:srcRect/>
            <a:stretch/>
          </p:blipFill>
          <p:spPr>
            <a:xfrm>
              <a:off x="1163423" y="2530810"/>
              <a:ext cx="2665486" cy="3998230"/>
            </a:xfrm>
            <a:prstGeom prst="rect">
              <a:avLst/>
            </a:prstGeom>
            <a:noFill/>
            <a:ln>
              <a:noFill/>
            </a:ln>
          </p:spPr>
        </p:pic>
        <p:sp>
          <p:nvSpPr>
            <p:cNvPr id="315" name="Google Shape;315;p28"/>
            <p:cNvSpPr/>
            <p:nvPr/>
          </p:nvSpPr>
          <p:spPr>
            <a:xfrm>
              <a:off x="1166589" y="5823965"/>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pic>
        <p:nvPicPr>
          <p:cNvPr id="316" name="Google Shape;316;p28"/>
          <p:cNvPicPr preferRelativeResize="0"/>
          <p:nvPr/>
        </p:nvPicPr>
        <p:blipFill rotWithShape="1">
          <a:blip r:embed="rId5">
            <a:alphaModFix/>
          </a:blip>
          <a:srcRect/>
          <a:stretch/>
        </p:blipFill>
        <p:spPr>
          <a:xfrm>
            <a:off x="11489067" y="6428728"/>
            <a:ext cx="537600" cy="3370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a:stretch/>
        </p:blipFill>
        <p:spPr>
          <a:xfrm>
            <a:off x="3446182" y="0"/>
            <a:ext cx="6664708" cy="6858000"/>
          </a:xfrm>
          <a:prstGeom prst="rect">
            <a:avLst/>
          </a:prstGeom>
          <a:noFill/>
          <a:ln>
            <a:noFill/>
          </a:ln>
        </p:spPr>
      </p:pic>
      <p:sp>
        <p:nvSpPr>
          <p:cNvPr id="322" name="Google Shape;322;p29"/>
          <p:cNvSpPr txBox="1"/>
          <p:nvPr/>
        </p:nvSpPr>
        <p:spPr>
          <a:xfrm>
            <a:off x="295835" y="627529"/>
            <a:ext cx="16435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Example subset</a:t>
            </a:r>
            <a:endParaRPr/>
          </a:p>
        </p:txBody>
      </p:sp>
      <p:pic>
        <p:nvPicPr>
          <p:cNvPr id="323" name="Google Shape;323;p29"/>
          <p:cNvPicPr preferRelativeResize="0"/>
          <p:nvPr/>
        </p:nvPicPr>
        <p:blipFill rotWithShape="1">
          <a:blip r:embed="rId4">
            <a:alphaModFix/>
          </a:blip>
          <a:srcRect/>
          <a:stretch/>
        </p:blipFill>
        <p:spPr>
          <a:xfrm>
            <a:off x="197662" y="1243106"/>
            <a:ext cx="2776667" cy="549835"/>
          </a:xfrm>
          <a:prstGeom prst="rect">
            <a:avLst/>
          </a:prstGeom>
          <a:noFill/>
          <a:ln>
            <a:noFill/>
          </a:ln>
        </p:spPr>
      </p:pic>
      <p:pic>
        <p:nvPicPr>
          <p:cNvPr id="324" name="Google Shape;324;p29"/>
          <p:cNvPicPr preferRelativeResize="0"/>
          <p:nvPr/>
        </p:nvPicPr>
        <p:blipFill rotWithShape="1">
          <a:blip r:embed="rId5">
            <a:alphaModFix/>
          </a:blip>
          <a:srcRect/>
          <a:stretch/>
        </p:blipFill>
        <p:spPr>
          <a:xfrm>
            <a:off x="0" y="1882588"/>
            <a:ext cx="3512127" cy="1471748"/>
          </a:xfrm>
          <a:prstGeom prst="rect">
            <a:avLst/>
          </a:prstGeom>
          <a:noFill/>
          <a:ln>
            <a:noFill/>
          </a:ln>
        </p:spPr>
      </p:pic>
      <p:pic>
        <p:nvPicPr>
          <p:cNvPr id="325" name="Google Shape;325;p29"/>
          <p:cNvPicPr preferRelativeResize="0"/>
          <p:nvPr/>
        </p:nvPicPr>
        <p:blipFill rotWithShape="1">
          <a:blip r:embed="rId6">
            <a:alphaModFix/>
          </a:blip>
          <a:srcRect/>
          <a:stretch/>
        </p:blipFill>
        <p:spPr>
          <a:xfrm>
            <a:off x="11489067" y="6428728"/>
            <a:ext cx="537600" cy="3370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5FE5-F273-4400-84A4-016EAA94014A}"/>
              </a:ext>
            </a:extLst>
          </p:cNvPr>
          <p:cNvSpPr>
            <a:spLocks noGrp="1"/>
          </p:cNvSpPr>
          <p:nvPr>
            <p:ph type="title"/>
          </p:nvPr>
        </p:nvSpPr>
        <p:spPr/>
        <p:txBody>
          <a:bodyPr/>
          <a:lstStyle/>
          <a:p>
            <a:r>
              <a:rPr lang="en-CA" dirty="0"/>
              <a:t>Quiz time!</a:t>
            </a:r>
          </a:p>
        </p:txBody>
      </p:sp>
      <p:sp>
        <p:nvSpPr>
          <p:cNvPr id="3" name="Text Placeholder 2">
            <a:extLst>
              <a:ext uri="{FF2B5EF4-FFF2-40B4-BE49-F238E27FC236}">
                <a16:creationId xmlns:a16="http://schemas.microsoft.com/office/drawing/2014/main" id="{82C96F17-520B-4CCA-9F0C-F8C18EB1897A}"/>
              </a:ext>
            </a:extLst>
          </p:cNvPr>
          <p:cNvSpPr>
            <a:spLocks noGrp="1"/>
          </p:cNvSpPr>
          <p:nvPr>
            <p:ph type="body" idx="1"/>
          </p:nvPr>
        </p:nvSpPr>
        <p:spPr/>
        <p:txBody>
          <a:bodyPr/>
          <a:lstStyle/>
          <a:p>
            <a:pPr marL="114300" indent="0">
              <a:buNone/>
            </a:pPr>
            <a:r>
              <a:rPr lang="en-US" dirty="0"/>
              <a:t>Data Formats </a:t>
            </a:r>
            <a:r>
              <a:rPr lang="en-US" dirty="0" err="1"/>
              <a:t>Quiz.ipynb</a:t>
            </a:r>
            <a:endParaRPr lang="en-CA" dirty="0"/>
          </a:p>
        </p:txBody>
      </p:sp>
    </p:spTree>
    <p:extLst>
      <p:ext uri="{BB962C8B-B14F-4D97-AF65-F5344CB8AC3E}">
        <p14:creationId xmlns:p14="http://schemas.microsoft.com/office/powerpoint/2010/main" val="41534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dirty="0">
                <a:solidFill>
                  <a:srgbClr val="1E3566"/>
                </a:solidFill>
                <a:latin typeface="Montserrat"/>
                <a:ea typeface="Montserrat"/>
                <a:cs typeface="Montserrat"/>
                <a:sym typeface="Montserrat"/>
              </a:rPr>
              <a:t>Biological Sampling</a:t>
            </a:r>
            <a:endParaRPr b="1" dirty="0">
              <a:solidFill>
                <a:srgbClr val="1E3566"/>
              </a:solidFill>
              <a:latin typeface="Montserrat"/>
              <a:ea typeface="Montserrat"/>
              <a:cs typeface="Montserrat"/>
              <a:sym typeface="Montserrat"/>
            </a:endParaRPr>
          </a:p>
        </p:txBody>
      </p:sp>
      <p:sp>
        <p:nvSpPr>
          <p:cNvPr id="293" name="Google Shape;293;p39"/>
          <p:cNvSpPr txBox="1">
            <a:spLocks noGrp="1"/>
          </p:cNvSpPr>
          <p:nvPr>
            <p:ph type="body" idx="1"/>
          </p:nvPr>
        </p:nvSpPr>
        <p:spPr>
          <a:xfrm>
            <a:off x="314000" y="1295767"/>
            <a:ext cx="6078400" cy="3850000"/>
          </a:xfrm>
          <a:prstGeom prst="rect">
            <a:avLst/>
          </a:prstGeom>
          <a:noFill/>
          <a:ln>
            <a:noFill/>
          </a:ln>
        </p:spPr>
        <p:txBody>
          <a:bodyPr spcFirstLastPara="1" wrap="square" lIns="121900" tIns="121900" rIns="121900" bIns="121900" anchor="t" anchorCtr="0">
            <a:noAutofit/>
          </a:bodyPr>
          <a:lstStyle/>
          <a:p>
            <a:pPr marL="266693" indent="0">
              <a:lnSpc>
                <a:spcPct val="130000"/>
              </a:lnSpc>
              <a:spcBef>
                <a:spcPts val="0"/>
              </a:spcBef>
              <a:buNone/>
            </a:pPr>
            <a:r>
              <a:rPr lang="en" sz="1867" dirty="0">
                <a:highlight>
                  <a:srgbClr val="FFFFFF"/>
                </a:highlight>
                <a:latin typeface="+mn-lt"/>
                <a:ea typeface="Lato Light"/>
                <a:cs typeface="Lato Light"/>
                <a:sym typeface="Lato Light"/>
              </a:rPr>
              <a:t>Beyond species occurence</a:t>
            </a:r>
            <a:endParaRPr sz="1867" dirty="0">
              <a:highlight>
                <a:srgbClr val="FFFFFF"/>
              </a:highlight>
              <a:latin typeface="+mn-lt"/>
              <a:ea typeface="Lato Light"/>
              <a:cs typeface="Lato Light"/>
              <a:sym typeface="Lato Light"/>
            </a:endParaRPr>
          </a:p>
          <a:p>
            <a:pPr marL="609585" indent="0">
              <a:lnSpc>
                <a:spcPct val="130000"/>
              </a:lnSpc>
              <a:spcBef>
                <a:spcPts val="0"/>
              </a:spcBef>
              <a:buNone/>
            </a:pPr>
            <a:endParaRPr sz="1867" dirty="0">
              <a:highlight>
                <a:srgbClr val="FFFFFF"/>
              </a:highlight>
              <a:latin typeface="+mn-lt"/>
              <a:ea typeface="Lato Light"/>
              <a:cs typeface="Lato Light"/>
              <a:sym typeface="Lato Light"/>
            </a:endParaRPr>
          </a:p>
          <a:p>
            <a:pPr marL="304792" indent="0">
              <a:lnSpc>
                <a:spcPct val="130000"/>
              </a:lnSpc>
              <a:spcBef>
                <a:spcPts val="0"/>
              </a:spcBef>
              <a:buNone/>
            </a:pPr>
            <a:r>
              <a:rPr lang="en" sz="1400" dirty="0">
                <a:solidFill>
                  <a:srgbClr val="323333"/>
                </a:solidFill>
                <a:latin typeface="+mn-lt"/>
              </a:rPr>
              <a:t>A hypothetical example based on a complicated sequence of sampling events at a given sampling location. In the example the bold rectangles are sampling events, the dashed rectangles measurements or facts, the grey rectangles are occurrences.</a:t>
            </a:r>
            <a:endParaRPr sz="1400" dirty="0">
              <a:solidFill>
                <a:srgbClr val="323333"/>
              </a:solidFill>
              <a:latin typeface="+mn-lt"/>
            </a:endParaRPr>
          </a:p>
          <a:p>
            <a:pPr marL="304792" indent="0">
              <a:lnSpc>
                <a:spcPct val="130000"/>
              </a:lnSpc>
              <a:spcBef>
                <a:spcPts val="0"/>
              </a:spcBef>
              <a:buNone/>
            </a:pPr>
            <a:r>
              <a:rPr lang="en" sz="1400" dirty="0">
                <a:solidFill>
                  <a:srgbClr val="323333"/>
                </a:solidFill>
                <a:latin typeface="+mn-lt"/>
              </a:rPr>
              <a:t>The arrows between the rectangles illustrate the (hierarchical) relations between the different sampling events and between events and their associated occurrences and measurements. The example shows data sampled using a Van Veen grab, a beam trawl, and a multi-corer. The macrobenthos analysis was based on the complete Van Veen grab sample, while the meiofauna analysis was based on subsamples. The multicore sample was divided into different depth slices. Likewise, an abiotic measurement can refer to the entire sample or to a subsample.</a:t>
            </a:r>
            <a:endParaRPr sz="1400" dirty="0">
              <a:solidFill>
                <a:srgbClr val="323333"/>
              </a:solidFill>
              <a:latin typeface="+mn-lt"/>
            </a:endParaRPr>
          </a:p>
          <a:p>
            <a:pPr marL="304792" indent="0">
              <a:lnSpc>
                <a:spcPct val="130000"/>
              </a:lnSpc>
              <a:spcBef>
                <a:spcPts val="0"/>
              </a:spcBef>
              <a:buNone/>
            </a:pPr>
            <a:endParaRPr sz="1400" dirty="0">
              <a:solidFill>
                <a:srgbClr val="323333"/>
              </a:solidFill>
              <a:latin typeface="+mn-lt"/>
            </a:endParaRPr>
          </a:p>
          <a:p>
            <a:pPr marL="0" indent="0">
              <a:lnSpc>
                <a:spcPct val="130000"/>
              </a:lnSpc>
              <a:spcBef>
                <a:spcPts val="0"/>
              </a:spcBef>
              <a:buNone/>
            </a:pPr>
            <a:r>
              <a:rPr lang="en" sz="1067" dirty="0">
                <a:latin typeface="+mn-lt"/>
              </a:rPr>
              <a:t>Source: De Pooter et al (2017).</a:t>
            </a:r>
            <a:r>
              <a:rPr lang="en" sz="1067" dirty="0">
                <a:uFill>
                  <a:noFill/>
                </a:uFill>
                <a:latin typeface="+mn-lt"/>
                <a:hlinkClick r:id="rId3"/>
              </a:rPr>
              <a:t> </a:t>
            </a:r>
            <a:r>
              <a:rPr lang="en" sz="1067" u="sng" dirty="0">
                <a:solidFill>
                  <a:srgbClr val="0563C1"/>
                </a:solidFill>
                <a:latin typeface="+mn-lt"/>
                <a:hlinkClick r:id="rId3"/>
              </a:rPr>
              <a:t>https://doi.org/10.3897/BDJ.5.e10989</a:t>
            </a:r>
            <a:r>
              <a:rPr lang="en" sz="1067" dirty="0">
                <a:latin typeface="+mn-lt"/>
              </a:rPr>
              <a:t>​</a:t>
            </a:r>
            <a:endParaRPr sz="1067" dirty="0">
              <a:latin typeface="+mn-lt"/>
            </a:endParaRPr>
          </a:p>
          <a:p>
            <a:pPr marL="609585" indent="0">
              <a:lnSpc>
                <a:spcPct val="130000"/>
              </a:lnSpc>
              <a:spcBef>
                <a:spcPts val="0"/>
              </a:spcBef>
              <a:buNone/>
            </a:pPr>
            <a:endParaRPr sz="1400" dirty="0">
              <a:solidFill>
                <a:srgbClr val="323333"/>
              </a:solidFill>
              <a:latin typeface="+mn-lt"/>
            </a:endParaRPr>
          </a:p>
        </p:txBody>
      </p:sp>
      <p:sp>
        <p:nvSpPr>
          <p:cNvPr id="294" name="Google Shape;294;p39"/>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97" name="Google Shape;297;p39"/>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98" name="Google Shape;298;p39"/>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pic>
        <p:nvPicPr>
          <p:cNvPr id="299" name="Google Shape;299;p39"/>
          <p:cNvPicPr preferRelativeResize="0"/>
          <p:nvPr/>
        </p:nvPicPr>
        <p:blipFill>
          <a:blip r:embed="rId5">
            <a:alphaModFix/>
          </a:blip>
          <a:stretch>
            <a:fillRect/>
          </a:stretch>
        </p:blipFill>
        <p:spPr>
          <a:xfrm>
            <a:off x="6639202" y="386664"/>
            <a:ext cx="4533933" cy="561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2486"/>
          <a:stretch/>
        </p:blipFill>
        <p:spPr>
          <a:xfrm>
            <a:off x="1894267" y="123202"/>
            <a:ext cx="8403468" cy="6158101"/>
          </a:xfrm>
          <a:prstGeom prst="rect">
            <a:avLst/>
          </a:prstGeom>
          <a:noFill/>
          <a:ln>
            <a:noFill/>
          </a:ln>
        </p:spPr>
      </p:pic>
      <p:sp>
        <p:nvSpPr>
          <p:cNvPr id="283" name="Google Shape;283;p38"/>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86" name="Google Shape;286;p38"/>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87" name="Google Shape;287;p38"/>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3">
            <a:alphaModFix/>
          </a:blip>
          <a:srcRect/>
          <a:stretch/>
        </p:blipFill>
        <p:spPr>
          <a:xfrm>
            <a:off x="656649" y="1663908"/>
            <a:ext cx="10709649" cy="4212236"/>
          </a:xfrm>
          <a:prstGeom prst="rect">
            <a:avLst/>
          </a:prstGeom>
          <a:noFill/>
          <a:ln>
            <a:noFill/>
          </a:ln>
        </p:spPr>
      </p:pic>
      <p:sp>
        <p:nvSpPr>
          <p:cNvPr id="194" name="Google Shape;194;p21"/>
          <p:cNvSpPr txBox="1"/>
          <p:nvPr/>
        </p:nvSpPr>
        <p:spPr>
          <a:xfrm>
            <a:off x="909864" y="539646"/>
            <a:ext cx="390645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Calibri"/>
                <a:ea typeface="Calibri"/>
                <a:cs typeface="Calibri"/>
                <a:sym typeface="Calibri"/>
              </a:rPr>
              <a:t>MeasurmentOrFact Extension</a:t>
            </a:r>
            <a:endParaRPr/>
          </a:p>
        </p:txBody>
      </p:sp>
      <p:sp>
        <p:nvSpPr>
          <p:cNvPr id="195" name="Google Shape;195;p21"/>
          <p:cNvSpPr txBox="1"/>
          <p:nvPr/>
        </p:nvSpPr>
        <p:spPr>
          <a:xfrm>
            <a:off x="2658981" y="4812634"/>
            <a:ext cx="478016" cy="769441"/>
          </a:xfrm>
          <a:prstGeom prst="rect">
            <a:avLst/>
          </a:prstGeom>
          <a:noFill/>
          <a:ln>
            <a:noFill/>
          </a:ln>
        </p:spPr>
        <p:txBody>
          <a:bodyPr spcFirstLastPara="1" wrap="square" lIns="91425" tIns="45700" rIns="91425" bIns="45700" anchor="t" anchorCtr="0">
            <a:noAutofit/>
          </a:bodyPr>
          <a:lstStyle/>
          <a:p>
            <a:r>
              <a:rPr lang="en-US" sz="4400">
                <a:solidFill>
                  <a:srgbClr val="FF0000"/>
                </a:solidFill>
                <a:latin typeface="Calibri"/>
                <a:ea typeface="Calibri"/>
                <a:cs typeface="Calibri"/>
                <a:sym typeface="Calibri"/>
              </a:rPr>
              <a:t>X</a:t>
            </a:r>
            <a:endParaRPr/>
          </a:p>
        </p:txBody>
      </p:sp>
      <p:sp>
        <p:nvSpPr>
          <p:cNvPr id="196" name="Google Shape;196;p21"/>
          <p:cNvSpPr/>
          <p:nvPr/>
        </p:nvSpPr>
        <p:spPr>
          <a:xfrm>
            <a:off x="656649" y="5653848"/>
            <a:ext cx="3945696"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Not compatible with DwC-A star schema</a:t>
            </a:r>
            <a:endParaRPr/>
          </a:p>
        </p:txBody>
      </p:sp>
      <p:pic>
        <p:nvPicPr>
          <p:cNvPr id="197" name="Google Shape;197;p21"/>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 data formats</a:t>
            </a:r>
            <a:endParaRPr/>
          </a:p>
        </p:txBody>
      </p:sp>
      <p:sp>
        <p:nvSpPr>
          <p:cNvPr id="101" name="Google Shape;101;p15"/>
          <p:cNvSpPr/>
          <p:nvPr/>
        </p:nvSpPr>
        <p:spPr>
          <a:xfrm>
            <a:off x="1883384"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2" name="Google Shape;102;p15"/>
          <p:cNvSpPr/>
          <p:nvPr/>
        </p:nvSpPr>
        <p:spPr>
          <a:xfrm>
            <a:off x="5172761"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3" name="Google Shape;103;p15"/>
          <p:cNvSpPr/>
          <p:nvPr/>
        </p:nvSpPr>
        <p:spPr>
          <a:xfrm>
            <a:off x="8462137" y="2664896"/>
            <a:ext cx="2088777" cy="914400"/>
          </a:xfrm>
          <a:prstGeom prst="roundRect">
            <a:avLst>
              <a:gd name="adj" fmla="val 16667"/>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Event Core</a:t>
            </a:r>
            <a:endParaRPr/>
          </a:p>
        </p:txBody>
      </p:sp>
      <p:sp>
        <p:nvSpPr>
          <p:cNvPr id="104" name="Google Shape;104;p15"/>
          <p:cNvSpPr/>
          <p:nvPr/>
        </p:nvSpPr>
        <p:spPr>
          <a:xfrm>
            <a:off x="5172761" y="3987190"/>
            <a:ext cx="2465295" cy="439270"/>
          </a:xfrm>
          <a:prstGeom prst="roundRect">
            <a:avLst>
              <a:gd name="adj" fmla="val 16667"/>
            </a:avLst>
          </a:prstGeom>
          <a:no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5" name="Google Shape;105;p15"/>
          <p:cNvSpPr/>
          <p:nvPr/>
        </p:nvSpPr>
        <p:spPr>
          <a:xfrm>
            <a:off x="8462135" y="4641889"/>
            <a:ext cx="2465295" cy="439270"/>
          </a:xfrm>
          <a:prstGeom prst="roundRect">
            <a:avLst>
              <a:gd name="adj" fmla="val 16667"/>
            </a:avLst>
          </a:prstGeom>
          <a:solidFill>
            <a:schemeClr val="l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6" name="Google Shape;106;p15"/>
          <p:cNvSpPr/>
          <p:nvPr/>
        </p:nvSpPr>
        <p:spPr>
          <a:xfrm>
            <a:off x="8462136" y="4027529"/>
            <a:ext cx="2465295" cy="43927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Occurrence</a:t>
            </a:r>
            <a:endParaRPr/>
          </a:p>
        </p:txBody>
      </p:sp>
      <p:sp>
        <p:nvSpPr>
          <p:cNvPr id="107" name="Google Shape;107;p15"/>
          <p:cNvSpPr txBox="1"/>
          <p:nvPr/>
        </p:nvSpPr>
        <p:spPr>
          <a:xfrm>
            <a:off x="698699" y="2853155"/>
            <a:ext cx="622478"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Core</a:t>
            </a:r>
            <a:endParaRPr/>
          </a:p>
        </p:txBody>
      </p:sp>
      <p:sp>
        <p:nvSpPr>
          <p:cNvPr id="108" name="Google Shape;108;p15"/>
          <p:cNvSpPr txBox="1"/>
          <p:nvPr/>
        </p:nvSpPr>
        <p:spPr>
          <a:xfrm>
            <a:off x="698699" y="4206825"/>
            <a:ext cx="1184683"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Extensions</a:t>
            </a:r>
            <a:endParaRPr/>
          </a:p>
        </p:txBody>
      </p:sp>
      <p:cxnSp>
        <p:nvCxnSpPr>
          <p:cNvPr id="109" name="Google Shape;109;p15"/>
          <p:cNvCxnSpPr>
            <a:stCxn id="102" idx="1"/>
            <a:endCxn id="104" idx="1"/>
          </p:cNvCxnSpPr>
          <p:nvPr/>
        </p:nvCxnSpPr>
        <p:spPr>
          <a:xfrm>
            <a:off x="5172759" y="3122096"/>
            <a:ext cx="600" cy="1084800"/>
          </a:xfrm>
          <a:prstGeom prst="bentConnector3">
            <a:avLst>
              <a:gd name="adj1" fmla="val -35983333"/>
            </a:avLst>
          </a:prstGeom>
          <a:noFill/>
          <a:ln w="28575" cap="flat" cmpd="sng">
            <a:solidFill>
              <a:srgbClr val="FF0000"/>
            </a:solidFill>
            <a:prstDash val="solid"/>
            <a:miter lim="800000"/>
            <a:headEnd type="none" w="sm" len="sm"/>
            <a:tailEnd type="triangle" w="med" len="med"/>
          </a:ln>
        </p:spPr>
      </p:cxnSp>
      <p:cxnSp>
        <p:nvCxnSpPr>
          <p:cNvPr id="110" name="Google Shape;110;p15"/>
          <p:cNvCxnSpPr>
            <a:stCxn id="103" idx="1"/>
            <a:endCxn id="106" idx="1"/>
          </p:cNvCxnSpPr>
          <p:nvPr/>
        </p:nvCxnSpPr>
        <p:spPr>
          <a:xfrm>
            <a:off x="8462135" y="3122096"/>
            <a:ext cx="600" cy="1125000"/>
          </a:xfrm>
          <a:prstGeom prst="bentConnector3">
            <a:avLst>
              <a:gd name="adj1" fmla="val -38100000"/>
            </a:avLst>
          </a:prstGeom>
          <a:noFill/>
          <a:ln w="28575" cap="flat" cmpd="sng">
            <a:solidFill>
              <a:srgbClr val="FF0000"/>
            </a:solidFill>
            <a:prstDash val="solid"/>
            <a:miter lim="800000"/>
            <a:headEnd type="none" w="sm" len="sm"/>
            <a:tailEnd type="triangle" w="med" len="med"/>
          </a:ln>
        </p:spPr>
      </p:cxnSp>
      <p:cxnSp>
        <p:nvCxnSpPr>
          <p:cNvPr id="111" name="Google Shape;111;p15"/>
          <p:cNvCxnSpPr>
            <a:stCxn id="103" idx="1"/>
            <a:endCxn id="105" idx="1"/>
          </p:cNvCxnSpPr>
          <p:nvPr/>
        </p:nvCxnSpPr>
        <p:spPr>
          <a:xfrm>
            <a:off x="8462135" y="3122096"/>
            <a:ext cx="600" cy="1739400"/>
          </a:xfrm>
          <a:prstGeom prst="bentConnector3">
            <a:avLst>
              <a:gd name="adj1" fmla="val -38100333"/>
            </a:avLst>
          </a:prstGeom>
          <a:noFill/>
          <a:ln w="28575" cap="flat" cmpd="sng">
            <a:solidFill>
              <a:srgbClr val="FF0000"/>
            </a:solidFill>
            <a:prstDash val="solid"/>
            <a:miter lim="800000"/>
            <a:headEnd type="none" w="sm" len="sm"/>
            <a:tailEnd type="triangle" w="med" len="med"/>
          </a:ln>
        </p:spPr>
      </p:cxnSp>
      <p:cxnSp>
        <p:nvCxnSpPr>
          <p:cNvPr id="112" name="Google Shape;112;p15"/>
          <p:cNvCxnSpPr/>
          <p:nvPr/>
        </p:nvCxnSpPr>
        <p:spPr>
          <a:xfrm>
            <a:off x="698699" y="3794449"/>
            <a:ext cx="10869706" cy="0"/>
          </a:xfrm>
          <a:prstGeom prst="straightConnector1">
            <a:avLst/>
          </a:prstGeom>
          <a:noFill/>
          <a:ln w="12700" cap="flat" cmpd="sng">
            <a:solidFill>
              <a:srgbClr val="BFBFBF"/>
            </a:solidFill>
            <a:prstDash val="dash"/>
            <a:miter lim="800000"/>
            <a:headEnd type="none" w="sm" len="sm"/>
            <a:tailEnd type="none" w="sm" len="sm"/>
          </a:ln>
        </p:spPr>
      </p:cxnSp>
      <p:cxnSp>
        <p:nvCxnSpPr>
          <p:cNvPr id="113" name="Google Shape;113;p15"/>
          <p:cNvCxnSpPr/>
          <p:nvPr/>
        </p:nvCxnSpPr>
        <p:spPr>
          <a:xfrm>
            <a:off x="4463876" y="2333202"/>
            <a:ext cx="0" cy="3146612"/>
          </a:xfrm>
          <a:prstGeom prst="straightConnector1">
            <a:avLst/>
          </a:prstGeom>
          <a:noFill/>
          <a:ln w="38100" cap="flat" cmpd="sng">
            <a:solidFill>
              <a:srgbClr val="BFBFBF"/>
            </a:solidFill>
            <a:prstDash val="dash"/>
            <a:miter lim="800000"/>
            <a:headEnd type="none" w="sm" len="sm"/>
            <a:tailEnd type="none" w="sm" len="sm"/>
          </a:ln>
        </p:spPr>
      </p:cxnSp>
      <p:cxnSp>
        <p:nvCxnSpPr>
          <p:cNvPr id="114" name="Google Shape;114;p15"/>
          <p:cNvCxnSpPr/>
          <p:nvPr/>
        </p:nvCxnSpPr>
        <p:spPr>
          <a:xfrm>
            <a:off x="7978041" y="2333202"/>
            <a:ext cx="0" cy="3146612"/>
          </a:xfrm>
          <a:prstGeom prst="straightConnector1">
            <a:avLst/>
          </a:prstGeom>
          <a:noFill/>
          <a:ln w="38100" cap="flat" cmpd="sng">
            <a:solidFill>
              <a:srgbClr val="BFBFBF"/>
            </a:solidFill>
            <a:prstDash val="dash"/>
            <a:miter lim="800000"/>
            <a:headEnd type="none" w="sm" len="sm"/>
            <a:tailEnd type="none" w="sm" len="sm"/>
          </a:ln>
        </p:spPr>
      </p:cxnSp>
      <p:pic>
        <p:nvPicPr>
          <p:cNvPr id="115" name="Google Shape;115;p1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a:stretch/>
        </p:blipFill>
        <p:spPr>
          <a:xfrm>
            <a:off x="1418212" y="156101"/>
            <a:ext cx="8865194" cy="6075975"/>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endParaRPr/>
          </a:p>
        </p:txBody>
      </p:sp>
      <p:grpSp>
        <p:nvGrpSpPr>
          <p:cNvPr id="140" name="Google Shape;140;p18"/>
          <p:cNvGrpSpPr/>
          <p:nvPr/>
        </p:nvGrpSpPr>
        <p:grpSpPr>
          <a:xfrm>
            <a:off x="8008221" y="947364"/>
            <a:ext cx="4147224" cy="5233044"/>
            <a:chOff x="8970447" y="2025672"/>
            <a:chExt cx="3221553" cy="4832328"/>
          </a:xfrm>
        </p:grpSpPr>
        <p:pic>
          <p:nvPicPr>
            <p:cNvPr id="141" name="Google Shape;141;p18" descr="C:\Users\daphnisd\Desktop\32263_andre-cattrijsse-neemt-waterstaal-uit-een-van-de-niskin-flessen-op-de-carrousel-met-ctd-25-08-2010.jpg"/>
            <p:cNvPicPr preferRelativeResize="0"/>
            <p:nvPr/>
          </p:nvPicPr>
          <p:blipFill rotWithShape="1">
            <a:blip r:embed="rId3">
              <a:alphaModFix/>
            </a:blip>
            <a:srcRect/>
            <a:stretch/>
          </p:blipFill>
          <p:spPr>
            <a:xfrm>
              <a:off x="8970447" y="2025672"/>
              <a:ext cx="3221553" cy="4832328"/>
            </a:xfrm>
            <a:prstGeom prst="rect">
              <a:avLst/>
            </a:prstGeom>
            <a:noFill/>
            <a:ln>
              <a:noFill/>
            </a:ln>
          </p:spPr>
        </p:pic>
        <p:sp>
          <p:nvSpPr>
            <p:cNvPr id="142" name="Google Shape;142;p18"/>
            <p:cNvSpPr/>
            <p:nvPr/>
          </p:nvSpPr>
          <p:spPr>
            <a:xfrm>
              <a:off x="8995364" y="6461474"/>
              <a:ext cx="3053850" cy="369472"/>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Nutrient concentrations</a:t>
              </a:r>
              <a:endParaRPr/>
            </a:p>
          </p:txBody>
        </p:sp>
      </p:grpSp>
      <p:grpSp>
        <p:nvGrpSpPr>
          <p:cNvPr id="143" name="Google Shape;143;p18"/>
          <p:cNvGrpSpPr/>
          <p:nvPr/>
        </p:nvGrpSpPr>
        <p:grpSpPr>
          <a:xfrm>
            <a:off x="-12568" y="3113894"/>
            <a:ext cx="4042470" cy="3086414"/>
            <a:chOff x="5516552" y="3165491"/>
            <a:chExt cx="3597911" cy="2687981"/>
          </a:xfrm>
        </p:grpSpPr>
        <p:pic>
          <p:nvPicPr>
            <p:cNvPr id="144" name="Google Shape;144;p18" descr="S:\datac\Projects\Afgelopen projecten\Marbef\Datasets\Manuela\RAINBASE_foto's\DSCN1487.JPG"/>
            <p:cNvPicPr preferRelativeResize="0"/>
            <p:nvPr/>
          </p:nvPicPr>
          <p:blipFill rotWithShape="1">
            <a:blip r:embed="rId4">
              <a:alphaModFix/>
            </a:blip>
            <a:srcRect/>
            <a:stretch/>
          </p:blipFill>
          <p:spPr>
            <a:xfrm>
              <a:off x="5530296" y="3165491"/>
              <a:ext cx="3584167" cy="2687981"/>
            </a:xfrm>
            <a:prstGeom prst="rect">
              <a:avLst/>
            </a:prstGeom>
            <a:noFill/>
            <a:ln>
              <a:noFill/>
            </a:ln>
          </p:spPr>
        </p:pic>
        <p:sp>
          <p:nvSpPr>
            <p:cNvPr id="145" name="Google Shape;145;p18"/>
            <p:cNvSpPr/>
            <p:nvPr/>
          </p:nvSpPr>
          <p:spPr>
            <a:xfrm>
              <a:off x="5516552" y="5453362"/>
              <a:ext cx="3565082" cy="348459"/>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Sediment sampling</a:t>
              </a:r>
              <a:endParaRPr/>
            </a:p>
          </p:txBody>
        </p:sp>
      </p:grpSp>
      <p:grpSp>
        <p:nvGrpSpPr>
          <p:cNvPr id="146" name="Google Shape;146;p18"/>
          <p:cNvGrpSpPr/>
          <p:nvPr/>
        </p:nvGrpSpPr>
        <p:grpSpPr>
          <a:xfrm>
            <a:off x="3997823" y="2508970"/>
            <a:ext cx="4047284" cy="3691339"/>
            <a:chOff x="3353819" y="2647330"/>
            <a:chExt cx="2665490" cy="3998230"/>
          </a:xfrm>
        </p:grpSpPr>
        <p:pic>
          <p:nvPicPr>
            <p:cNvPr id="147" name="Google Shape;147;p18" descr="C:\Users\daphnisd\Desktop\32262_carrousel-met-ctd-en-6-niskinflessen-wordt-aan-boord-gehesen-25-08-2010.jpg"/>
            <p:cNvPicPr preferRelativeResize="0"/>
            <p:nvPr/>
          </p:nvPicPr>
          <p:blipFill rotWithShape="1">
            <a:blip r:embed="rId5">
              <a:alphaModFix/>
            </a:blip>
            <a:srcRect/>
            <a:stretch/>
          </p:blipFill>
          <p:spPr>
            <a:xfrm>
              <a:off x="3353823" y="2647330"/>
              <a:ext cx="2665486" cy="3998230"/>
            </a:xfrm>
            <a:prstGeom prst="rect">
              <a:avLst/>
            </a:prstGeom>
            <a:noFill/>
            <a:ln>
              <a:noFill/>
            </a:ln>
          </p:spPr>
        </p:pic>
        <p:sp>
          <p:nvSpPr>
            <p:cNvPr id="148" name="Google Shape;148;p18"/>
            <p:cNvSpPr/>
            <p:nvPr/>
          </p:nvSpPr>
          <p:spPr>
            <a:xfrm>
              <a:off x="3353819" y="6163816"/>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grpSp>
        <p:nvGrpSpPr>
          <p:cNvPr id="149" name="Google Shape;149;p18"/>
          <p:cNvGrpSpPr/>
          <p:nvPr/>
        </p:nvGrpSpPr>
        <p:grpSpPr>
          <a:xfrm>
            <a:off x="8008222" y="1"/>
            <a:ext cx="4147224" cy="2956286"/>
            <a:chOff x="1493806" y="4055653"/>
            <a:chExt cx="4175040" cy="2758605"/>
          </a:xfrm>
        </p:grpSpPr>
        <p:pic>
          <p:nvPicPr>
            <p:cNvPr id="150" name="Google Shape;150;p18"/>
            <p:cNvPicPr preferRelativeResize="0"/>
            <p:nvPr/>
          </p:nvPicPr>
          <p:blipFill rotWithShape="1">
            <a:blip r:embed="rId6">
              <a:alphaModFix/>
            </a:blip>
            <a:srcRect/>
            <a:stretch/>
          </p:blipFill>
          <p:spPr>
            <a:xfrm>
              <a:off x="1530938" y="4055653"/>
              <a:ext cx="4137908" cy="2758605"/>
            </a:xfrm>
            <a:prstGeom prst="rect">
              <a:avLst/>
            </a:prstGeom>
            <a:noFill/>
            <a:ln>
              <a:noFill/>
            </a:ln>
          </p:spPr>
        </p:pic>
        <p:sp>
          <p:nvSpPr>
            <p:cNvPr id="151" name="Google Shape;151;p18"/>
            <p:cNvSpPr/>
            <p:nvPr/>
          </p:nvSpPr>
          <p:spPr>
            <a:xfrm>
              <a:off x="1493806" y="6319015"/>
              <a:ext cx="4014298" cy="488233"/>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Biomass</a:t>
              </a:r>
              <a:endParaRPr sz="2800" b="1" i="1" u="sng">
                <a:solidFill>
                  <a:schemeClr val="dk1"/>
                </a:solidFill>
                <a:latin typeface="Calibri"/>
                <a:ea typeface="Calibri"/>
                <a:cs typeface="Calibri"/>
                <a:sym typeface="Calibri"/>
              </a:endParaRPr>
            </a:p>
          </p:txBody>
        </p:sp>
      </p:grpSp>
      <p:grpSp>
        <p:nvGrpSpPr>
          <p:cNvPr id="152" name="Google Shape;152;p18"/>
          <p:cNvGrpSpPr/>
          <p:nvPr/>
        </p:nvGrpSpPr>
        <p:grpSpPr>
          <a:xfrm>
            <a:off x="0" y="0"/>
            <a:ext cx="4671418" cy="3113893"/>
            <a:chOff x="104628" y="819162"/>
            <a:chExt cx="4671418" cy="3113893"/>
          </a:xfrm>
        </p:grpSpPr>
        <p:pic>
          <p:nvPicPr>
            <p:cNvPr id="153" name="Google Shape;153;p18" descr="C:\Users\daphnisd\Desktop\73911_biometrics-are-taken.jpg"/>
            <p:cNvPicPr preferRelativeResize="0"/>
            <p:nvPr/>
          </p:nvPicPr>
          <p:blipFill rotWithShape="1">
            <a:blip r:embed="rId7">
              <a:alphaModFix/>
            </a:blip>
            <a:srcRect/>
            <a:stretch/>
          </p:blipFill>
          <p:spPr>
            <a:xfrm>
              <a:off x="107503" y="819162"/>
              <a:ext cx="4668543" cy="3113893"/>
            </a:xfrm>
            <a:prstGeom prst="rect">
              <a:avLst/>
            </a:prstGeom>
            <a:noFill/>
            <a:ln>
              <a:noFill/>
            </a:ln>
          </p:spPr>
        </p:pic>
        <p:sp>
          <p:nvSpPr>
            <p:cNvPr id="154" name="Google Shape;154;p18"/>
            <p:cNvSpPr/>
            <p:nvPr/>
          </p:nvSpPr>
          <p:spPr>
            <a:xfrm>
              <a:off x="104628" y="3249165"/>
              <a:ext cx="4245358" cy="523220"/>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Biotic measurements</a:t>
              </a:r>
              <a:endParaRPr sz="2800" b="1" i="1" u="sng">
                <a:solidFill>
                  <a:schemeClr val="dk1"/>
                </a:solidFill>
                <a:latin typeface="Calibri"/>
                <a:ea typeface="Calibri"/>
                <a:cs typeface="Calibri"/>
                <a:sym typeface="Calibri"/>
              </a:endParaRPr>
            </a:p>
          </p:txBody>
        </p:sp>
      </p:grpSp>
      <p:grpSp>
        <p:nvGrpSpPr>
          <p:cNvPr id="155" name="Google Shape;155;p18"/>
          <p:cNvGrpSpPr/>
          <p:nvPr/>
        </p:nvGrpSpPr>
        <p:grpSpPr>
          <a:xfrm>
            <a:off x="3993017" y="1"/>
            <a:ext cx="4056902" cy="3113892"/>
            <a:chOff x="4670404" y="991460"/>
            <a:chExt cx="4438261" cy="3320800"/>
          </a:xfrm>
        </p:grpSpPr>
        <p:pic>
          <p:nvPicPr>
            <p:cNvPr id="156" name="Google Shape;156;p18"/>
            <p:cNvPicPr preferRelativeResize="0"/>
            <p:nvPr/>
          </p:nvPicPr>
          <p:blipFill rotWithShape="1">
            <a:blip r:embed="rId8">
              <a:alphaModFix/>
            </a:blip>
            <a:srcRect/>
            <a:stretch/>
          </p:blipFill>
          <p:spPr>
            <a:xfrm>
              <a:off x="4675667" y="991460"/>
              <a:ext cx="4427733" cy="3320800"/>
            </a:xfrm>
            <a:prstGeom prst="rect">
              <a:avLst/>
            </a:prstGeom>
            <a:noFill/>
            <a:ln>
              <a:noFill/>
            </a:ln>
          </p:spPr>
        </p:pic>
        <p:sp>
          <p:nvSpPr>
            <p:cNvPr id="157" name="Google Shape;157;p18"/>
            <p:cNvSpPr/>
            <p:nvPr/>
          </p:nvSpPr>
          <p:spPr>
            <a:xfrm>
              <a:off x="4670404" y="3578184"/>
              <a:ext cx="4438261" cy="55798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Abundances</a:t>
              </a:r>
              <a:endParaRPr sz="2800" b="1" i="1" u="sng">
                <a:solidFill>
                  <a:schemeClr val="dk1"/>
                </a:solidFill>
                <a:latin typeface="Calibri"/>
                <a:ea typeface="Calibri"/>
                <a:cs typeface="Calibri"/>
                <a:sym typeface="Calibri"/>
              </a:endParaRPr>
            </a:p>
          </p:txBody>
        </p:sp>
      </p:grpSp>
      <p:pic>
        <p:nvPicPr>
          <p:cNvPr id="158" name="Google Shape;158;p18"/>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9"/>
          <p:cNvGrpSpPr/>
          <p:nvPr/>
        </p:nvGrpSpPr>
        <p:grpSpPr>
          <a:xfrm>
            <a:off x="532436" y="3175948"/>
            <a:ext cx="5409236" cy="3431894"/>
            <a:chOff x="2956592" y="2665358"/>
            <a:chExt cx="5935887" cy="3931994"/>
          </a:xfrm>
        </p:grpSpPr>
        <p:pic>
          <p:nvPicPr>
            <p:cNvPr id="164" name="Google Shape;164;p19"/>
            <p:cNvPicPr preferRelativeResize="0"/>
            <p:nvPr/>
          </p:nvPicPr>
          <p:blipFill rotWithShape="1">
            <a:blip r:embed="rId3">
              <a:alphaModFix/>
            </a:blip>
            <a:srcRect/>
            <a:stretch/>
          </p:blipFill>
          <p:spPr>
            <a:xfrm>
              <a:off x="2987824" y="2665358"/>
              <a:ext cx="2952328" cy="3931994"/>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5940152" y="2665358"/>
              <a:ext cx="2952327" cy="3931994"/>
            </a:xfrm>
            <a:prstGeom prst="rect">
              <a:avLst/>
            </a:prstGeom>
            <a:noFill/>
            <a:ln>
              <a:noFill/>
            </a:ln>
          </p:spPr>
        </p:pic>
        <p:sp>
          <p:nvSpPr>
            <p:cNvPr id="166" name="Google Shape;166;p19"/>
            <p:cNvSpPr/>
            <p:nvPr/>
          </p:nvSpPr>
          <p:spPr>
            <a:xfrm>
              <a:off x="2956592" y="6074523"/>
              <a:ext cx="5935887"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Subsamples and slices</a:t>
              </a:r>
              <a:endParaRPr sz="2800" b="1">
                <a:solidFill>
                  <a:schemeClr val="dk1"/>
                </a:solidFill>
                <a:latin typeface="Calibri"/>
                <a:ea typeface="Calibri"/>
                <a:cs typeface="Calibri"/>
                <a:sym typeface="Calibri"/>
              </a:endParaRPr>
            </a:p>
          </p:txBody>
        </p:sp>
      </p:grpSp>
      <p:grpSp>
        <p:nvGrpSpPr>
          <p:cNvPr id="167" name="Google Shape;167;p19"/>
          <p:cNvGrpSpPr/>
          <p:nvPr/>
        </p:nvGrpSpPr>
        <p:grpSpPr>
          <a:xfrm>
            <a:off x="136709" y="227949"/>
            <a:ext cx="4041751" cy="2947999"/>
            <a:chOff x="104354" y="2108242"/>
            <a:chExt cx="3297182" cy="2472886"/>
          </a:xfrm>
        </p:grpSpPr>
        <p:pic>
          <p:nvPicPr>
            <p:cNvPr id="168" name="Google Shape;168;p19"/>
            <p:cNvPicPr preferRelativeResize="0"/>
            <p:nvPr/>
          </p:nvPicPr>
          <p:blipFill rotWithShape="1">
            <a:blip r:embed="rId5">
              <a:alphaModFix/>
            </a:blip>
            <a:srcRect/>
            <a:stretch/>
          </p:blipFill>
          <p:spPr>
            <a:xfrm>
              <a:off x="104354" y="2108242"/>
              <a:ext cx="3297182" cy="2472886"/>
            </a:xfrm>
            <a:prstGeom prst="rect">
              <a:avLst/>
            </a:prstGeom>
            <a:noFill/>
            <a:ln>
              <a:noFill/>
            </a:ln>
          </p:spPr>
        </p:pic>
        <p:sp>
          <p:nvSpPr>
            <p:cNvPr id="169" name="Google Shape;169;p19"/>
            <p:cNvSpPr/>
            <p:nvPr/>
          </p:nvSpPr>
          <p:spPr>
            <a:xfrm>
              <a:off x="104354" y="4021845"/>
              <a:ext cx="3297182"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OTN tags</a:t>
              </a:r>
              <a:endParaRPr sz="2800" b="1">
                <a:solidFill>
                  <a:schemeClr val="dk1"/>
                </a:solidFill>
                <a:latin typeface="Calibri"/>
                <a:ea typeface="Calibri"/>
                <a:cs typeface="Calibri"/>
                <a:sym typeface="Calibri"/>
              </a:endParaRPr>
            </a:p>
          </p:txBody>
        </p:sp>
      </p:grpSp>
      <p:pic>
        <p:nvPicPr>
          <p:cNvPr id="170" name="Google Shape;170;p19"/>
          <p:cNvPicPr preferRelativeResize="0"/>
          <p:nvPr/>
        </p:nvPicPr>
        <p:blipFill rotWithShape="1">
          <a:blip r:embed="rId6">
            <a:alphaModFix/>
          </a:blip>
          <a:srcRect/>
          <a:stretch/>
        </p:blipFill>
        <p:spPr>
          <a:xfrm>
            <a:off x="4178462" y="227949"/>
            <a:ext cx="4050793" cy="2980228"/>
          </a:xfrm>
          <a:prstGeom prst="rect">
            <a:avLst/>
          </a:prstGeom>
          <a:noFill/>
          <a:ln>
            <a:noFill/>
          </a:ln>
        </p:spPr>
      </p:pic>
      <p:sp>
        <p:nvSpPr>
          <p:cNvPr id="171" name="Google Shape;171;p19"/>
          <p:cNvSpPr/>
          <p:nvPr/>
        </p:nvSpPr>
        <p:spPr>
          <a:xfrm>
            <a:off x="4178462" y="2509211"/>
            <a:ext cx="4050793" cy="46166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Planktonnet + CTD</a:t>
            </a:r>
            <a:endParaRPr sz="2800" b="1">
              <a:solidFill>
                <a:schemeClr val="dk1"/>
              </a:solidFill>
              <a:latin typeface="Calibri"/>
              <a:ea typeface="Calibri"/>
              <a:cs typeface="Calibri"/>
              <a:sym typeface="Calibri"/>
            </a:endParaRPr>
          </a:p>
        </p:txBody>
      </p:sp>
      <p:grpSp>
        <p:nvGrpSpPr>
          <p:cNvPr id="172" name="Google Shape;172;p19"/>
          <p:cNvGrpSpPr/>
          <p:nvPr/>
        </p:nvGrpSpPr>
        <p:grpSpPr>
          <a:xfrm>
            <a:off x="8229255" y="227949"/>
            <a:ext cx="3871989" cy="2980228"/>
            <a:chOff x="136710" y="4648895"/>
            <a:chExt cx="3159551" cy="2081304"/>
          </a:xfrm>
        </p:grpSpPr>
        <p:pic>
          <p:nvPicPr>
            <p:cNvPr id="173" name="Google Shape;173;p19"/>
            <p:cNvPicPr preferRelativeResize="0"/>
            <p:nvPr/>
          </p:nvPicPr>
          <p:blipFill rotWithShape="1">
            <a:blip r:embed="rId7">
              <a:alphaModFix/>
            </a:blip>
            <a:srcRect/>
            <a:stretch/>
          </p:blipFill>
          <p:spPr>
            <a:xfrm>
              <a:off x="136710" y="4648895"/>
              <a:ext cx="3126422" cy="2081304"/>
            </a:xfrm>
            <a:prstGeom prst="rect">
              <a:avLst/>
            </a:prstGeom>
            <a:noFill/>
            <a:ln>
              <a:noFill/>
            </a:ln>
          </p:spPr>
        </p:pic>
        <p:sp>
          <p:nvSpPr>
            <p:cNvPr id="174" name="Google Shape;174;p19"/>
            <p:cNvSpPr/>
            <p:nvPr/>
          </p:nvSpPr>
          <p:spPr>
            <a:xfrm>
              <a:off x="136710" y="6199566"/>
              <a:ext cx="3159551"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VPR</a:t>
              </a:r>
              <a:endParaRPr sz="2800" b="1">
                <a:solidFill>
                  <a:schemeClr val="dk1"/>
                </a:solidFill>
                <a:latin typeface="Calibri"/>
                <a:ea typeface="Calibri"/>
                <a:cs typeface="Calibri"/>
                <a:sym typeface="Calibri"/>
              </a:endParaRPr>
            </a:p>
          </p:txBody>
        </p:sp>
      </p:grpSp>
      <p:pic>
        <p:nvPicPr>
          <p:cNvPr id="175" name="Google Shape;175;p19"/>
          <p:cNvPicPr preferRelativeResize="0"/>
          <p:nvPr/>
        </p:nvPicPr>
        <p:blipFill rotWithShape="1">
          <a:blip r:embed="rId8">
            <a:alphaModFix/>
          </a:blip>
          <a:srcRect/>
          <a:stretch/>
        </p:blipFill>
        <p:spPr>
          <a:xfrm>
            <a:off x="5941674" y="3192062"/>
            <a:ext cx="5102687" cy="3415780"/>
          </a:xfrm>
          <a:prstGeom prst="rect">
            <a:avLst/>
          </a:prstGeom>
          <a:noFill/>
          <a:ln>
            <a:noFill/>
          </a:ln>
        </p:spPr>
      </p:pic>
      <p:sp>
        <p:nvSpPr>
          <p:cNvPr id="176" name="Google Shape;176;p19"/>
          <p:cNvSpPr/>
          <p:nvPr/>
        </p:nvSpPr>
        <p:spPr>
          <a:xfrm>
            <a:off x="5941674" y="6092794"/>
            <a:ext cx="5074225"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Habitat coverage - bleaching</a:t>
            </a:r>
            <a:endParaRPr sz="2800" b="1">
              <a:solidFill>
                <a:schemeClr val="dk1"/>
              </a:solidFill>
              <a:latin typeface="Calibri"/>
              <a:ea typeface="Calibri"/>
              <a:cs typeface="Calibri"/>
              <a:sym typeface="Calibri"/>
            </a:endParaRPr>
          </a:p>
        </p:txBody>
      </p:sp>
      <p:sp>
        <p:nvSpPr>
          <p:cNvPr id="177" name="Google Shape;177;p19"/>
          <p:cNvSpPr/>
          <p:nvPr/>
        </p:nvSpPr>
        <p:spPr>
          <a:xfrm>
            <a:off x="8800099" y="3175948"/>
            <a:ext cx="2384732" cy="251914"/>
          </a:xfrm>
          <a:prstGeom prst="rect">
            <a:avLst/>
          </a:prstGeom>
          <a:noFill/>
          <a:ln>
            <a:noFill/>
          </a:ln>
        </p:spPr>
        <p:txBody>
          <a:bodyPr spcFirstLastPara="1" wrap="square" lIns="91425" tIns="45700" rIns="91425" bIns="45700" anchor="t" anchorCtr="0">
            <a:noAutofit/>
          </a:bodyPr>
          <a:lstStyle/>
          <a:p>
            <a:r>
              <a:rPr lang="en-US" sz="1000">
                <a:solidFill>
                  <a:srgbClr val="BFBFBF"/>
                </a:solidFill>
                <a:latin typeface="Helvetica Neue"/>
                <a:ea typeface="Helvetica Neue"/>
                <a:cs typeface="Helvetica Neue"/>
                <a:sym typeface="Helvetica Neue"/>
              </a:rPr>
              <a:t>livingoceansfoundation</a:t>
            </a:r>
            <a:endParaRPr sz="1000">
              <a:solidFill>
                <a:srgbClr val="BFBFBF"/>
              </a:solidFill>
              <a:latin typeface="Calibri"/>
              <a:ea typeface="Calibri"/>
              <a:cs typeface="Calibri"/>
              <a:sym typeface="Calibri"/>
            </a:endParaRPr>
          </a:p>
        </p:txBody>
      </p:sp>
      <p:pic>
        <p:nvPicPr>
          <p:cNvPr id="178" name="Google Shape;178;p19"/>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TotalTime>
  <Words>3939</Words>
  <Application>Microsoft Office PowerPoint</Application>
  <PresentationFormat>Widescreen</PresentationFormat>
  <Paragraphs>529</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Helvetica Neue</vt:lpstr>
      <vt:lpstr>Calibri</vt:lpstr>
      <vt:lpstr>Tahoma</vt:lpstr>
      <vt:lpstr>Arial</vt:lpstr>
      <vt:lpstr>Montserrat</vt:lpstr>
      <vt:lpstr>Source Code Pro</vt:lpstr>
      <vt:lpstr>Office Theme</vt:lpstr>
      <vt:lpstr>OBIS Data and Metadata</vt:lpstr>
      <vt:lpstr>Darwin Core Archive</vt:lpstr>
      <vt:lpstr>Biological Sampling</vt:lpstr>
      <vt:lpstr>PowerPoint Presentation</vt:lpstr>
      <vt:lpstr>PowerPoint Presentation</vt:lpstr>
      <vt:lpstr>OBIS data formats</vt:lpstr>
      <vt:lpstr>PowerPoint Presentation</vt:lpstr>
      <vt:lpstr>PowerPoint Presentation</vt:lpstr>
      <vt:lpstr>PowerPoint Presentation</vt:lpstr>
      <vt:lpstr>Measurements or facts Vocabulary</vt:lpstr>
      <vt:lpstr>PowerPoint Presentation</vt:lpstr>
      <vt:lpstr>Data Standardisation</vt:lpstr>
      <vt:lpstr>Event Core</vt:lpstr>
      <vt:lpstr>Occurrence Core</vt:lpstr>
      <vt:lpstr>ExtendedMeasurementOrFact Extension (eMoF)</vt:lpstr>
      <vt:lpstr>Occurrence Core + ExtendedMeasurementOrFact Extension</vt:lpstr>
      <vt:lpstr>Event Core + Occurrence Extension</vt:lpstr>
      <vt:lpstr>OBIS-ENV-DATA proposed the ExtendedMeasurementOrFact Extension</vt:lpstr>
      <vt:lpstr>Event Core – OBIS-ENV-Data schema</vt:lpstr>
      <vt:lpstr>PowerPoint Presentation</vt:lpstr>
      <vt:lpstr>PowerPoint Presentation</vt:lpstr>
      <vt:lpstr>Quiz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Archive</dc:title>
  <cp:lastModifiedBy>Naomi Tress</cp:lastModifiedBy>
  <cp:revision>39</cp:revision>
  <dcterms:modified xsi:type="dcterms:W3CDTF">2021-02-16T23:31:53Z</dcterms:modified>
</cp:coreProperties>
</file>